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4"/>
  </p:notesMasterIdLst>
  <p:handoutMasterIdLst>
    <p:handoutMasterId r:id="rId104"/>
  </p:handoutMasterIdLst>
  <p:sldIdLst>
    <p:sldId id="620" r:id="rId3"/>
    <p:sldId id="617" r:id="rId5"/>
    <p:sldId id="727" r:id="rId6"/>
    <p:sldId id="807" r:id="rId7"/>
    <p:sldId id="887" r:id="rId8"/>
    <p:sldId id="917" r:id="rId9"/>
    <p:sldId id="918" r:id="rId10"/>
    <p:sldId id="645" r:id="rId11"/>
    <p:sldId id="890" r:id="rId12"/>
    <p:sldId id="896" r:id="rId13"/>
    <p:sldId id="894" r:id="rId14"/>
    <p:sldId id="646" r:id="rId15"/>
    <p:sldId id="614" r:id="rId16"/>
    <p:sldId id="898" r:id="rId17"/>
    <p:sldId id="899" r:id="rId18"/>
    <p:sldId id="900" r:id="rId19"/>
    <p:sldId id="901" r:id="rId20"/>
    <p:sldId id="902" r:id="rId21"/>
    <p:sldId id="615" r:id="rId22"/>
    <p:sldId id="903" r:id="rId23"/>
    <p:sldId id="904" r:id="rId24"/>
    <p:sldId id="905" r:id="rId25"/>
    <p:sldId id="906" r:id="rId26"/>
    <p:sldId id="907" r:id="rId27"/>
    <p:sldId id="908" r:id="rId28"/>
    <p:sldId id="910" r:id="rId29"/>
    <p:sldId id="911" r:id="rId30"/>
    <p:sldId id="912" r:id="rId31"/>
    <p:sldId id="913" r:id="rId32"/>
    <p:sldId id="909" r:id="rId33"/>
    <p:sldId id="897" r:id="rId34"/>
    <p:sldId id="621" r:id="rId35"/>
    <p:sldId id="545" r:id="rId36"/>
    <p:sldId id="549" r:id="rId37"/>
    <p:sldId id="548" r:id="rId38"/>
    <p:sldId id="550" r:id="rId39"/>
    <p:sldId id="551" r:id="rId40"/>
    <p:sldId id="552" r:id="rId41"/>
    <p:sldId id="553" r:id="rId42"/>
    <p:sldId id="554" r:id="rId43"/>
    <p:sldId id="555" r:id="rId44"/>
    <p:sldId id="720" r:id="rId45"/>
    <p:sldId id="556" r:id="rId46"/>
    <p:sldId id="557" r:id="rId47"/>
    <p:sldId id="558" r:id="rId48"/>
    <p:sldId id="559" r:id="rId49"/>
    <p:sldId id="560" r:id="rId50"/>
    <p:sldId id="623" r:id="rId51"/>
    <p:sldId id="562" r:id="rId52"/>
    <p:sldId id="563" r:id="rId53"/>
    <p:sldId id="564" r:id="rId54"/>
    <p:sldId id="565" r:id="rId55"/>
    <p:sldId id="566" r:id="rId56"/>
    <p:sldId id="641" r:id="rId57"/>
    <p:sldId id="626" r:id="rId58"/>
    <p:sldId id="567" r:id="rId59"/>
    <p:sldId id="627" r:id="rId60"/>
    <p:sldId id="625" r:id="rId61"/>
    <p:sldId id="642" r:id="rId62"/>
    <p:sldId id="643" r:id="rId63"/>
    <p:sldId id="572" r:id="rId64"/>
    <p:sldId id="644" r:id="rId65"/>
    <p:sldId id="647" r:id="rId66"/>
    <p:sldId id="725" r:id="rId67"/>
    <p:sldId id="726" r:id="rId68"/>
    <p:sldId id="577" r:id="rId69"/>
    <p:sldId id="648" r:id="rId70"/>
    <p:sldId id="649" r:id="rId71"/>
    <p:sldId id="650" r:id="rId72"/>
    <p:sldId id="651" r:id="rId73"/>
    <p:sldId id="652" r:id="rId74"/>
    <p:sldId id="653" r:id="rId75"/>
    <p:sldId id="655" r:id="rId76"/>
    <p:sldId id="661" r:id="rId77"/>
    <p:sldId id="654" r:id="rId78"/>
    <p:sldId id="665" r:id="rId79"/>
    <p:sldId id="664" r:id="rId80"/>
    <p:sldId id="667" r:id="rId81"/>
    <p:sldId id="662" r:id="rId82"/>
    <p:sldId id="663" r:id="rId83"/>
    <p:sldId id="656" r:id="rId84"/>
    <p:sldId id="660" r:id="rId85"/>
    <p:sldId id="657" r:id="rId86"/>
    <p:sldId id="658" r:id="rId87"/>
    <p:sldId id="659" r:id="rId88"/>
    <p:sldId id="597" r:id="rId89"/>
    <p:sldId id="666" r:id="rId90"/>
    <p:sldId id="638" r:id="rId91"/>
    <p:sldId id="637" r:id="rId92"/>
    <p:sldId id="634" r:id="rId93"/>
    <p:sldId id="636" r:id="rId94"/>
    <p:sldId id="632" r:id="rId95"/>
    <p:sldId id="718" r:id="rId96"/>
    <p:sldId id="721" r:id="rId97"/>
    <p:sldId id="628" r:id="rId98"/>
    <p:sldId id="723" r:id="rId99"/>
    <p:sldId id="629" r:id="rId100"/>
    <p:sldId id="608" r:id="rId101"/>
    <p:sldId id="722" r:id="rId102"/>
    <p:sldId id="724" r:id="rId103"/>
  </p:sldIdLst>
  <p:sldSz cx="9144000" cy="6858000" type="screen4x3"/>
  <p:notesSz cx="7102475" cy="10233025"/>
  <p:custDataLst>
    <p:tags r:id="rId109"/>
  </p:custDataLst>
  <p:defaultTex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extLst>
    <p:ext uri="{EFAFB233-063F-42B5-8137-9DF3F51BA10A}">
      <p15:sldGuideLst xmlns:p15="http://schemas.microsoft.com/office/powerpoint/2012/main">
        <p15:guide id="1" orient="horz" pos="215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Wang" initials="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003F3"/>
    <a:srgbClr val="FF0000"/>
    <a:srgbClr val="434494"/>
    <a:srgbClr val="0D00CD"/>
    <a:srgbClr val="00FFFF"/>
    <a:srgbClr val="1111FF"/>
    <a:srgbClr val="000066"/>
    <a:srgbClr val="0000CC"/>
    <a:srgbClr val="3333CC"/>
    <a:srgbClr val="290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418" autoAdjust="0"/>
  </p:normalViewPr>
  <p:slideViewPr>
    <p:cSldViewPr showGuides="1">
      <p:cViewPr varScale="1">
        <p:scale>
          <a:sx n="132" d="100"/>
          <a:sy n="132" d="100"/>
        </p:scale>
        <p:origin x="996" y="126"/>
      </p:cViewPr>
      <p:guideLst>
        <p:guide orient="horz" pos="2150"/>
        <p:guide pos="2880"/>
      </p:guideLst>
    </p:cSldViewPr>
  </p:slideViewPr>
  <p:outlineViewPr>
    <p:cViewPr>
      <p:scale>
        <a:sx n="40" d="100"/>
        <a:sy n="40" d="100"/>
      </p:scale>
      <p:origin x="0" y="-3440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9" Type="http://schemas.openxmlformats.org/officeDocument/2006/relationships/tags" Target="tags/tag33.xml"/><Relationship Id="rId108" Type="http://schemas.openxmlformats.org/officeDocument/2006/relationships/commentAuthors" Target="commentAuthors.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handoutMaster" Target="handoutMasters/handoutMaster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jpe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7455" cy="574576"/>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6508" y="0"/>
            <a:ext cx="3187455" cy="574576"/>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877175"/>
            <a:ext cx="3187455" cy="574575"/>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6508" y="10877175"/>
            <a:ext cx="3187455" cy="574575"/>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1651"/>
          </a:xfrm>
          <a:prstGeom prst="rect">
            <a:avLst/>
          </a:prstGeom>
        </p:spPr>
        <p:txBody>
          <a:bodyPr vert="horz" lIns="99057" tIns="49528" rIns="99057" bIns="49528" rtlCol="0"/>
          <a:lstStyle>
            <a:lvl1pPr algn="l" fontAlgn="auto">
              <a:spcBef>
                <a:spcPts val="0"/>
              </a:spcBef>
              <a:spcAft>
                <a:spcPts val="0"/>
              </a:spcAft>
              <a:defRPr sz="13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4023092" y="0"/>
            <a:ext cx="3077739" cy="511651"/>
          </a:xfrm>
          <a:prstGeom prst="rect">
            <a:avLst/>
          </a:prstGeom>
        </p:spPr>
        <p:txBody>
          <a:bodyPr vert="horz" wrap="square" lIns="99057" tIns="49528" rIns="99057" bIns="49528" numCol="1" anchor="t" anchorCtr="0" compatLnSpc="1"/>
          <a:lstStyle>
            <a:lvl1pPr algn="r">
              <a:defRPr sz="1300"/>
            </a:lvl1pPr>
          </a:lstStyle>
          <a:p>
            <a:fld id="{34DCDFCF-095D-504B-BE25-20646B799F6C}" type="datetimeFigureOut">
              <a:rPr lang="zh-CN" altLang="en-US"/>
            </a:fld>
            <a:endParaRPr lang="zh-CN" altLang="en-US"/>
          </a:p>
        </p:txBody>
      </p:sp>
      <p:sp>
        <p:nvSpPr>
          <p:cNvPr id="4" name="幻灯片图像占位符 3"/>
          <p:cNvSpPr>
            <a:spLocks noGrp="1" noRot="1" noChangeAspect="1"/>
          </p:cNvSpPr>
          <p:nvPr>
            <p:ph type="sldImg" idx="2"/>
          </p:nvPr>
        </p:nvSpPr>
        <p:spPr>
          <a:xfrm>
            <a:off x="992188" y="766763"/>
            <a:ext cx="5118100" cy="3838575"/>
          </a:xfrm>
          <a:prstGeom prst="rect">
            <a:avLst/>
          </a:prstGeom>
          <a:noFill/>
          <a:ln w="12700">
            <a:solidFill>
              <a:prstClr val="black"/>
            </a:solidFill>
          </a:ln>
        </p:spPr>
        <p:txBody>
          <a:bodyPr vert="horz" lIns="99057" tIns="49528" rIns="99057" bIns="49528" rtlCol="0" anchor="ctr"/>
          <a:lstStyle/>
          <a:p>
            <a:pPr lvl="0"/>
            <a:endParaRPr lang="zh-CN" altLang="en-US" noProof="0"/>
          </a:p>
        </p:txBody>
      </p:sp>
      <p:sp>
        <p:nvSpPr>
          <p:cNvPr id="5" name="备注占位符 4"/>
          <p:cNvSpPr>
            <a:spLocks noGrp="1"/>
          </p:cNvSpPr>
          <p:nvPr>
            <p:ph type="body" sz="quarter" idx="3"/>
          </p:nvPr>
        </p:nvSpPr>
        <p:spPr>
          <a:xfrm>
            <a:off x="710248" y="4860687"/>
            <a:ext cx="5681980" cy="4604861"/>
          </a:xfrm>
          <a:prstGeom prst="rect">
            <a:avLst/>
          </a:prstGeom>
        </p:spPr>
        <p:txBody>
          <a:bodyPr vert="horz" wrap="square" lIns="99057" tIns="49528" rIns="99057" bIns="49528"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19598"/>
            <a:ext cx="3077739" cy="511651"/>
          </a:xfrm>
          <a:prstGeom prst="rect">
            <a:avLst/>
          </a:prstGeom>
        </p:spPr>
        <p:txBody>
          <a:bodyPr vert="horz" lIns="99057" tIns="49528" rIns="99057" bIns="49528" rtlCol="0" anchor="b"/>
          <a:lstStyle>
            <a:lvl1pPr algn="l" fontAlgn="auto">
              <a:spcBef>
                <a:spcPts val="0"/>
              </a:spcBef>
              <a:spcAft>
                <a:spcPts val="0"/>
              </a:spcAft>
              <a:defRPr sz="13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4023092" y="9719598"/>
            <a:ext cx="3077739" cy="511651"/>
          </a:xfrm>
          <a:prstGeom prst="rect">
            <a:avLst/>
          </a:prstGeom>
        </p:spPr>
        <p:txBody>
          <a:bodyPr vert="horz" wrap="square" lIns="99057" tIns="49528" rIns="99057" bIns="49528" numCol="1" anchor="b" anchorCtr="0" compatLnSpc="1"/>
          <a:lstStyle>
            <a:lvl1pPr algn="r">
              <a:defRPr sz="1300"/>
            </a:lvl1pPr>
          </a:lstStyle>
          <a:p>
            <a:fld id="{32FECCDC-8F84-714B-A840-8FD269A17EF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5" Type="http://schemas.openxmlformats.org/officeDocument/2006/relationships/hyperlink" Target="http://en.wikipedia.org/wiki/Bell_System_Technical_Journal" TargetMode="External"/><Relationship Id="rId4" Type="http://schemas.openxmlformats.org/officeDocument/2006/relationships/hyperlink" Target="http://wayback.archive.org/web/20060525060427/http:/www.caip.rutgers.edu/~bushnell/dsdwebsite/hamming.pdf" TargetMode="External"/><Relationship Id="rId3" Type="http://schemas.openxmlformats.org/officeDocument/2006/relationships/hyperlink" Target="http://en.wikipedia.org/wiki/Richard_W._Hamming" TargetMode="Externa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5.xml.rels><?xml version="1.0" encoding="UTF-8" standalone="yes"?>
<Relationships xmlns="http://schemas.openxmlformats.org/package/2006/relationships"><Relationship Id="rId9" Type="http://schemas.openxmlformats.org/officeDocument/2006/relationships/hyperlink" Target="https://en.wikipedia.org/wiki/IBM_z13_(microprocessor)" TargetMode="External"/><Relationship Id="rId8" Type="http://schemas.openxmlformats.org/officeDocument/2006/relationships/hyperlink" Target="https://en.wikipedia.org/wiki/IBM_z13_(microprocessor)#Storage_Controller" TargetMode="External"/><Relationship Id="rId7" Type="http://schemas.openxmlformats.org/officeDocument/2006/relationships/hyperlink" Target="https://en.wikipedia.org/wiki/Intel_8080" TargetMode="External"/><Relationship Id="rId6" Type="http://schemas.openxmlformats.org/officeDocument/2006/relationships/hyperlink" Target="https://en.wikipedia.org/wiki/Intel_8008" TargetMode="External"/><Relationship Id="rId5" Type="http://schemas.openxmlformats.org/officeDocument/2006/relationships/hyperlink" Target="https://en.wikipedia.org/wiki/Intel" TargetMode="External"/><Relationship Id="rId4" Type="http://schemas.openxmlformats.org/officeDocument/2006/relationships/hyperlink" Target="https://en.wikipedia.org/wiki/Intel_4004" TargetMode="External"/><Relationship Id="rId3" Type="http://schemas.openxmlformats.org/officeDocument/2006/relationships/hyperlink" Target="https://en.wikipedia.org/wiki/Semiconductor_device_fabrication" TargetMode="External"/><Relationship Id="rId2" Type="http://schemas.openxmlformats.org/officeDocument/2006/relationships/notesMaster" Target="../notesMasters/notesMaster1.xml"/><Relationship Id="rId16" Type="http://schemas.openxmlformats.org/officeDocument/2006/relationships/hyperlink" Target="https://en.wikipedia.org/wiki/Transistor_count#cite_note-32" TargetMode="External"/><Relationship Id="rId15" Type="http://schemas.openxmlformats.org/officeDocument/2006/relationships/hyperlink" Target="https://en.wikipedia.org/wiki/Apple_A10" TargetMode="External"/><Relationship Id="rId14" Type="http://schemas.openxmlformats.org/officeDocument/2006/relationships/hyperlink" Target="https://en.wikipedia.org/wiki/Transistor_count#cite_note-33" TargetMode="External"/><Relationship Id="rId13" Type="http://schemas.openxmlformats.org/officeDocument/2006/relationships/hyperlink" Target="https://en.wikipedia.org/wiki/SPARC" TargetMode="External"/><Relationship Id="rId12" Type="http://schemas.openxmlformats.org/officeDocument/2006/relationships/hyperlink" Target="https://en.wikipedia.org/wiki/Transistor_count#cite_note-techreport-23" TargetMode="External"/><Relationship Id="rId11" Type="http://schemas.openxmlformats.org/officeDocument/2006/relationships/hyperlink" Target="https://en.wikipedia.org/wiki/Broadwell_(microarchitecture)" TargetMode="External"/><Relationship Id="rId10" Type="http://schemas.openxmlformats.org/officeDocument/2006/relationships/hyperlink" Target="https://en.wikipedia.org/wiki/Skylake_(microarchitecture)" TargetMode="External"/><Relationship Id="rId1"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a:latin typeface="Arial" panose="020B0604020202020204" pitchFamily="34" charset="0"/>
                <a:ea typeface="MS PGothic" panose="020B0600070205080204" pitchFamily="34" charset="-128"/>
              </a:rPr>
              <a:t>ISA is the interface between hardware and software… It is a contract that the hardware promises to satisfy.</a:t>
            </a:r>
            <a:endParaRPr lang="en-US" altLang="zh-CN">
              <a:latin typeface="Arial" panose="020B0604020202020204" pitchFamily="34" charset="0"/>
              <a:ea typeface="MS PGothic" panose="020B0600070205080204" pitchFamily="34" charset="-128"/>
            </a:endParaRPr>
          </a:p>
          <a:p>
            <a:pPr eaLnBrk="1" hangingPunct="1">
              <a:spcBef>
                <a:spcPct val="0"/>
              </a:spcBef>
            </a:pPr>
            <a:r>
              <a:rPr lang="en-US" altLang="zh-CN">
                <a:latin typeface="Arial" panose="020B0604020202020204" pitchFamily="34" charset="0"/>
                <a:ea typeface="MS PGothic" panose="020B0600070205080204" pitchFamily="34" charset="-128"/>
              </a:rPr>
              <a:t>Algorithm: step by step procedure where each step is effectively computable (by a computer), is definite (precisely defined) – </a:t>
            </a:r>
            <a:r>
              <a:rPr lang="en-US" altLang="en-US">
                <a:latin typeface="Arial" panose="020B0604020202020204" pitchFamily="34" charset="0"/>
                <a:ea typeface="MS PGothic" panose="020B0600070205080204" pitchFamily="34" charset="-128"/>
              </a:rPr>
              <a:t>“</a:t>
            </a:r>
            <a:r>
              <a:rPr lang="en-US" altLang="zh-CN">
                <a:latin typeface="Arial" panose="020B0604020202020204" pitchFamily="34" charset="0"/>
                <a:ea typeface="MS PGothic" panose="020B0600070205080204" pitchFamily="34" charset="-128"/>
              </a:rPr>
              <a:t>do until fast</a:t>
            </a:r>
            <a:r>
              <a:rPr lang="en-US" altLang="en-US">
                <a:latin typeface="Arial" panose="020B0604020202020204" pitchFamily="34" charset="0"/>
                <a:ea typeface="MS PGothic" panose="020B0600070205080204" pitchFamily="34" charset="-128"/>
              </a:rPr>
              <a:t>”</a:t>
            </a:r>
            <a:r>
              <a:rPr lang="en-US" altLang="zh-CN">
                <a:latin typeface="Arial" panose="020B0604020202020204" pitchFamily="34" charset="0"/>
                <a:ea typeface="MS PGothic" panose="020B0600070205080204" pitchFamily="34" charset="-128"/>
              </a:rPr>
              <a:t> is not definite, and terminates</a:t>
            </a:r>
            <a:endParaRPr lang="en-US" altLang="zh-CN">
              <a:latin typeface="Arial" panose="020B0604020202020204" pitchFamily="34" charset="0"/>
              <a:ea typeface="MS PGothic" panose="020B0600070205080204" pitchFamily="34" charset="-128"/>
            </a:endParaRPr>
          </a:p>
          <a:p>
            <a:pPr eaLnBrk="1" hangingPunct="1">
              <a:spcBef>
                <a:spcPct val="0"/>
              </a:spcBef>
            </a:pPr>
            <a:endParaRPr lang="en-US" altLang="zh-CN">
              <a:latin typeface="Arial" panose="020B0604020202020204" pitchFamily="34" charset="0"/>
              <a:ea typeface="MS PGothic" panose="020B0600070205080204" pitchFamily="34" charset="-128"/>
            </a:endParaRPr>
          </a:p>
          <a:p>
            <a:pPr eaLnBrk="1" hangingPunct="1">
              <a:spcBef>
                <a:spcPct val="0"/>
              </a:spcBef>
            </a:pPr>
            <a:r>
              <a:rPr lang="en-US" altLang="zh-CN">
                <a:latin typeface="Arial" panose="020B0604020202020204" pitchFamily="34" charset="0"/>
                <a:ea typeface="MS PGothic" panose="020B0600070205080204" pitchFamily="34" charset="-128"/>
              </a:rPr>
              <a:t>Hamming distance: number of locations in which the corresponding symbols of two equal-length strings is different</a:t>
            </a:r>
            <a:endParaRPr lang="en-US" altLang="zh-CN">
              <a:latin typeface="Arial" panose="020B0604020202020204" pitchFamily="34" charset="0"/>
              <a:ea typeface="MS PGothic" panose="020B0600070205080204" pitchFamily="34" charset="-128"/>
            </a:endParaRPr>
          </a:p>
          <a:p>
            <a:pPr eaLnBrk="1" hangingPunct="1">
              <a:spcBef>
                <a:spcPct val="0"/>
              </a:spcBef>
            </a:pPr>
            <a:endParaRPr lang="en-US" altLang="zh-CN">
              <a:latin typeface="Arial" panose="020B0604020202020204" pitchFamily="34" charset="0"/>
              <a:ea typeface="MS PGothic" panose="020B0600070205080204" pitchFamily="34" charset="-128"/>
            </a:endParaRPr>
          </a:p>
          <a:p>
            <a:pPr eaLnBrk="1" hangingPunct="1">
              <a:spcBef>
                <a:spcPct val="0"/>
              </a:spcBef>
            </a:pPr>
            <a:r>
              <a:rPr lang="en-US" altLang="zh-CN">
                <a:ea typeface="MS PGothic" panose="020B0600070205080204" pitchFamily="34" charset="-128"/>
                <a:hlinkClick r:id="rId3" tooltip="Richard W. Hamming"/>
              </a:rPr>
              <a:t>Hamming, Richard W.</a:t>
            </a:r>
            <a:r>
              <a:rPr lang="en-US" altLang="zh-CN">
                <a:ea typeface="MS PGothic" panose="020B0600070205080204" pitchFamily="34" charset="-128"/>
              </a:rPr>
              <a:t> (1950), </a:t>
            </a:r>
            <a:r>
              <a:rPr lang="en-US" altLang="zh-CN">
                <a:ea typeface="MS PGothic" panose="020B0600070205080204" pitchFamily="34" charset="-128"/>
                <a:hlinkClick r:id="rId4"/>
              </a:rPr>
              <a:t>"Error detecting and error correcting codes"</a:t>
            </a:r>
            <a:r>
              <a:rPr lang="en-US" altLang="zh-CN">
                <a:ea typeface="MS PGothic" panose="020B0600070205080204" pitchFamily="34" charset="-128"/>
              </a:rPr>
              <a:t>, </a:t>
            </a:r>
            <a:r>
              <a:rPr lang="en-US" altLang="zh-CN" i="1">
                <a:ea typeface="MS PGothic" panose="020B0600070205080204" pitchFamily="34" charset="-128"/>
                <a:hlinkClick r:id="rId5" tooltip="Bell System Technical Journal"/>
              </a:rPr>
              <a:t>Bell System Technical Journal</a:t>
            </a:r>
            <a:r>
              <a:rPr lang="en-US" altLang="zh-CN">
                <a:ea typeface="MS PGothic" panose="020B0600070205080204" pitchFamily="34" charset="-128"/>
              </a:rPr>
              <a:t> </a:t>
            </a:r>
            <a:r>
              <a:rPr lang="en-US" altLang="zh-CN" b="1">
                <a:ea typeface="MS PGothic" panose="020B0600070205080204" pitchFamily="34" charset="-128"/>
              </a:rPr>
              <a:t>29</a:t>
            </a:r>
            <a:r>
              <a:rPr lang="en-US" altLang="zh-CN">
                <a:ea typeface="MS PGothic" panose="020B0600070205080204" pitchFamily="34" charset="-128"/>
              </a:rPr>
              <a:t> (2): 147–160</a:t>
            </a:r>
            <a:endParaRPr lang="en-US" altLang="zh-CN">
              <a:ea typeface="MS PGothic" panose="020B0600070205080204" pitchFamily="34" charset="-128"/>
            </a:endParaRPr>
          </a:p>
          <a:p>
            <a:pPr eaLnBrk="1" hangingPunct="1">
              <a:spcBef>
                <a:spcPct val="0"/>
              </a:spcBef>
            </a:pPr>
            <a:endParaRPr lang="en-US" altLang="zh-CN">
              <a:ea typeface="MS PGothic" panose="020B0600070205080204" pitchFamily="34" charset="-128"/>
            </a:endParaRPr>
          </a:p>
          <a:p>
            <a:pPr eaLnBrk="1" hangingPunct="1">
              <a:spcBef>
                <a:spcPct val="0"/>
              </a:spcBef>
            </a:pPr>
            <a:r>
              <a:rPr lang="en-US" altLang="zh-CN">
                <a:ea typeface="MS PGothic" panose="020B0600070205080204" pitchFamily="34" charset="-128"/>
              </a:rPr>
              <a:t>Hamming codes</a:t>
            </a:r>
            <a:endParaRPr lang="en-US" altLang="zh-CN">
              <a:latin typeface="Arial" panose="020B0604020202020204" pitchFamily="34" charset="0"/>
              <a:ea typeface="MS PGothic" panose="020B0600070205080204" pitchFamily="34" charset="-128"/>
            </a:endParaRPr>
          </a:p>
          <a:p>
            <a:pPr eaLnBrk="1" hangingPunct="1">
              <a:spcBef>
                <a:spcPct val="0"/>
              </a:spcBef>
            </a:pPr>
            <a:endParaRPr lang="en-US" altLang="zh-CN">
              <a:latin typeface="Arial" panose="020B0604020202020204" pitchFamily="34" charset="0"/>
              <a:ea typeface="MS PGothic" panose="020B0600070205080204" pitchFamily="34" charset="-128"/>
            </a:endParaRPr>
          </a:p>
          <a:p>
            <a:pPr eaLnBrk="1" hangingPunct="1">
              <a:spcBef>
                <a:spcPct val="0"/>
              </a:spcBef>
            </a:pPr>
            <a:endParaRPr lang="en-US" altLang="zh-CN">
              <a:latin typeface="Arial" panose="020B0604020202020204" pitchFamily="34" charset="0"/>
              <a:ea typeface="MS PGothic" panose="020B0600070205080204" pitchFamily="34" charset="-128"/>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panose="020B0604020202020204" pitchFamily="34" charset="0"/>
                <a:ea typeface="MS PGothic" panose="020B0600070205080204" pitchFamily="34" charset="-128"/>
              </a:defRPr>
            </a:lvl1pPr>
            <a:lvl2pPr marL="804545" indent="-309245" eaLnBrk="0" hangingPunct="0">
              <a:defRPr sz="2600">
                <a:solidFill>
                  <a:schemeClr val="tx1"/>
                </a:solidFill>
                <a:latin typeface="Arial" panose="020B0604020202020204" pitchFamily="34" charset="0"/>
                <a:ea typeface="MS PGothic" panose="020B0600070205080204" pitchFamily="34" charset="-128"/>
              </a:defRPr>
            </a:lvl2pPr>
            <a:lvl3pPr marL="1238250" indent="-247650" eaLnBrk="0" hangingPunct="0">
              <a:defRPr sz="2600">
                <a:solidFill>
                  <a:schemeClr val="tx1"/>
                </a:solidFill>
                <a:latin typeface="Arial" panose="020B0604020202020204" pitchFamily="34" charset="0"/>
                <a:ea typeface="MS PGothic" panose="020B0600070205080204" pitchFamily="34" charset="-128"/>
              </a:defRPr>
            </a:lvl3pPr>
            <a:lvl4pPr marL="1733550" indent="-247650" eaLnBrk="0" hangingPunct="0">
              <a:defRPr sz="2600">
                <a:solidFill>
                  <a:schemeClr val="tx1"/>
                </a:solidFill>
                <a:latin typeface="Arial" panose="020B0604020202020204" pitchFamily="34" charset="0"/>
                <a:ea typeface="MS PGothic" panose="020B0600070205080204" pitchFamily="34" charset="-128"/>
              </a:defRPr>
            </a:lvl4pPr>
            <a:lvl5pPr marL="2228850" indent="-247650" eaLnBrk="0" hangingPunct="0">
              <a:defRPr sz="2600">
                <a:solidFill>
                  <a:schemeClr val="tx1"/>
                </a:solidFill>
                <a:latin typeface="Arial" panose="020B0604020202020204" pitchFamily="34" charset="0"/>
                <a:ea typeface="MS PGothic" panose="020B0600070205080204" pitchFamily="34" charset="-128"/>
              </a:defRPr>
            </a:lvl5pPr>
            <a:lvl6pPr marL="2724150" indent="-247650" eaLnBrk="0" fontAlgn="base" hangingPunct="0">
              <a:spcBef>
                <a:spcPct val="0"/>
              </a:spcBef>
              <a:spcAft>
                <a:spcPct val="0"/>
              </a:spcAft>
              <a:defRPr sz="2600">
                <a:solidFill>
                  <a:schemeClr val="tx1"/>
                </a:solidFill>
                <a:latin typeface="Arial" panose="020B0604020202020204" pitchFamily="34" charset="0"/>
                <a:ea typeface="MS PGothic" panose="020B0600070205080204" pitchFamily="34" charset="-128"/>
              </a:defRPr>
            </a:lvl6pPr>
            <a:lvl7pPr marL="3219450" indent="-247650" eaLnBrk="0" fontAlgn="base" hangingPunct="0">
              <a:spcBef>
                <a:spcPct val="0"/>
              </a:spcBef>
              <a:spcAft>
                <a:spcPct val="0"/>
              </a:spcAft>
              <a:defRPr sz="2600">
                <a:solidFill>
                  <a:schemeClr val="tx1"/>
                </a:solidFill>
                <a:latin typeface="Arial" panose="020B0604020202020204" pitchFamily="34" charset="0"/>
                <a:ea typeface="MS PGothic" panose="020B0600070205080204" pitchFamily="34" charset="-128"/>
              </a:defRPr>
            </a:lvl7pPr>
            <a:lvl8pPr marL="3714750" indent="-247650" eaLnBrk="0" fontAlgn="base" hangingPunct="0">
              <a:spcBef>
                <a:spcPct val="0"/>
              </a:spcBef>
              <a:spcAft>
                <a:spcPct val="0"/>
              </a:spcAft>
              <a:defRPr sz="2600">
                <a:solidFill>
                  <a:schemeClr val="tx1"/>
                </a:solidFill>
                <a:latin typeface="Arial" panose="020B0604020202020204" pitchFamily="34" charset="0"/>
                <a:ea typeface="MS PGothic" panose="020B0600070205080204" pitchFamily="34" charset="-128"/>
              </a:defRPr>
            </a:lvl8pPr>
            <a:lvl9pPr marL="4210050" indent="-247650" eaLnBrk="0" fontAlgn="base" hangingPunct="0">
              <a:spcBef>
                <a:spcPct val="0"/>
              </a:spcBef>
              <a:spcAft>
                <a:spcPct val="0"/>
              </a:spcAft>
              <a:defRPr sz="2600">
                <a:solidFill>
                  <a:schemeClr val="tx1"/>
                </a:solidFill>
                <a:latin typeface="Arial" panose="020B0604020202020204" pitchFamily="34" charset="0"/>
                <a:ea typeface="MS PGothic" panose="020B0600070205080204" pitchFamily="34" charset="-128"/>
              </a:defRPr>
            </a:lvl9pPr>
          </a:lstStyle>
          <a:p>
            <a:pPr eaLnBrk="1" hangingPunct="1"/>
            <a:fld id="{8881870B-6F5A-4819-A101-E791B4CCCC36}" type="slidenum">
              <a:rPr lang="en-US" altLang="zh-CN" sz="1300">
                <a:solidFill>
                  <a:srgbClr val="000000"/>
                </a:solidFill>
              </a:rPr>
            </a:fld>
            <a:endParaRPr lang="en-US" altLang="zh-CN" sz="13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xfrm>
            <a:off x="535229" y="4861758"/>
            <a:ext cx="6120961" cy="4603036"/>
          </a:xfrm>
          <a:ln>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5412" tIns="46869" rIns="95412" bIns="46869"/>
          <a:lstStyle/>
          <a:p>
            <a:pPr>
              <a:defRPr/>
            </a:pPr>
            <a:r>
              <a:rPr kumimoji="0" lang="en-US" altLang="zh-CN"/>
              <a:t>For lecture</a:t>
            </a:r>
            <a:endParaRPr kumimoji="0" lang="en-US" altLang="zh-CN"/>
          </a:p>
        </p:txBody>
      </p:sp>
      <p:sp>
        <p:nvSpPr>
          <p:cNvPr id="21507" name="Rectangle 3"/>
          <p:cNvSpPr>
            <a:spLocks noGrp="1" noRot="1" noChangeAspect="1" noChangeArrowheads="1" noTextEdit="1"/>
          </p:cNvSpPr>
          <p:nvPr>
            <p:ph type="sldImg"/>
          </p:nvPr>
        </p:nvSpPr>
        <p:spPr>
          <a:xfrm>
            <a:off x="1011238" y="658813"/>
            <a:ext cx="5092700" cy="3821112"/>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Tear</a:t>
            </a:r>
            <a:r>
              <a:rPr lang="en-US" baseline="0" dirty="0"/>
              <a:t> the </a:t>
            </a:r>
            <a:r>
              <a:rPr lang="en-US" altLang="zh-CN" baseline="0" dirty="0"/>
              <a:t>top</a:t>
            </a:r>
            <a:r>
              <a:rPr lang="zh-CN" altLang="en-US" baseline="0" dirty="0"/>
              <a:t> </a:t>
            </a:r>
            <a:r>
              <a:rPr lang="en-US" altLang="zh-CN" baseline="0" dirty="0"/>
              <a:t>glass</a:t>
            </a:r>
            <a:r>
              <a:rPr lang="zh-CN" altLang="en-US" baseline="0" dirty="0"/>
              <a:t> </a:t>
            </a:r>
            <a:r>
              <a:rPr lang="en-US" altLang="zh-CN" baseline="0" dirty="0"/>
              <a:t>panel</a:t>
            </a:r>
            <a:r>
              <a:rPr lang="zh-CN" altLang="en-US" baseline="0"/>
              <a:t> </a:t>
            </a:r>
            <a:r>
              <a:rPr lang="en-US" baseline="0"/>
              <a:t>off</a:t>
            </a:r>
            <a:endParaRPr lang="en-US" baseline="0" dirty="0"/>
          </a:p>
          <a:p>
            <a:r>
              <a:rPr lang="en-US" baseline="0" dirty="0" err="1"/>
              <a:t>Wifi</a:t>
            </a:r>
            <a:r>
              <a:rPr lang="en-US" baseline="0" dirty="0"/>
              <a:t> Antennas</a:t>
            </a:r>
            <a:endParaRPr lang="en-US" baseline="0" dirty="0"/>
          </a:p>
          <a:p>
            <a:r>
              <a:rPr lang="en-US" baseline="0" dirty="0"/>
              <a:t>Touch ID biometric sensor</a:t>
            </a:r>
            <a:endParaRPr lang="en-US" baseline="0" dirty="0"/>
          </a:p>
          <a:p>
            <a:r>
              <a:rPr lang="en-US" baseline="0" dirty="0"/>
              <a:t>Speakers</a:t>
            </a:r>
            <a:endParaRPr lang="en-US" baseline="0" dirty="0"/>
          </a:p>
          <a:p>
            <a:r>
              <a:rPr lang="en-US" baseline="0" dirty="0"/>
              <a:t>Battery</a:t>
            </a:r>
            <a:endParaRPr lang="en-US" baseline="0" dirty="0"/>
          </a:p>
          <a:p>
            <a:r>
              <a:rPr lang="en-US" baseline="0" dirty="0"/>
              <a:t>Mainboard </a:t>
            </a:r>
            <a:endParaRPr lang="en-US" dirty="0"/>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ProcessorTransistor</a:t>
            </a:r>
            <a:r>
              <a:rPr lang="en-US" dirty="0"/>
              <a:t> </a:t>
            </a:r>
            <a:r>
              <a:rPr lang="en-US" dirty="0" err="1"/>
              <a:t>countDate</a:t>
            </a:r>
            <a:r>
              <a:rPr lang="en-US" dirty="0"/>
              <a:t> of </a:t>
            </a:r>
            <a:r>
              <a:rPr lang="en-US" dirty="0" err="1"/>
              <a:t>introductionDesigner</a:t>
            </a:r>
            <a:r>
              <a:rPr lang="en-US" sz="1300" dirty="0" err="1">
                <a:hlinkClick r:id="rId3" tooltip="Semiconductor device fabrication"/>
              </a:rPr>
              <a:t>Process</a:t>
            </a:r>
            <a:r>
              <a:rPr lang="en-US" dirty="0" err="1"/>
              <a:t>Area</a:t>
            </a:r>
            <a:endParaRPr lang="en-US" dirty="0"/>
          </a:p>
          <a:p>
            <a:r>
              <a:rPr lang="en-US" sz="1300" dirty="0">
                <a:hlinkClick r:id="rId4" tooltip="Intel 4004"/>
              </a:rPr>
              <a:t>Intel 4004</a:t>
            </a:r>
            <a:r>
              <a:rPr lang="en-US" dirty="0">
                <a:effectLst/>
              </a:rPr>
              <a:t>2,3001971</a:t>
            </a:r>
            <a:r>
              <a:rPr lang="en-US" sz="1300" dirty="0">
                <a:hlinkClick r:id="rId5" tooltip="Intel"/>
              </a:rPr>
              <a:t>Intel</a:t>
            </a:r>
            <a:r>
              <a:rPr lang="en-US" dirty="0">
                <a:effectLst/>
              </a:rPr>
              <a:t>10,000 nm12 mm²</a:t>
            </a:r>
            <a:endParaRPr lang="en-US" dirty="0">
              <a:effectLst/>
            </a:endParaRPr>
          </a:p>
          <a:p>
            <a:r>
              <a:rPr lang="en-US" sz="1300" dirty="0">
                <a:hlinkClick r:id="rId6" tooltip="Intel 8008"/>
              </a:rPr>
              <a:t>Intel 8008</a:t>
            </a:r>
            <a:r>
              <a:rPr lang="en-US" dirty="0">
                <a:effectLst/>
              </a:rPr>
              <a:t>3,5001972Intel10,000 nm14 mm²</a:t>
            </a:r>
            <a:endParaRPr lang="en-US" dirty="0">
              <a:effectLst/>
            </a:endParaRPr>
          </a:p>
          <a:p>
            <a:r>
              <a:rPr lang="en-US" sz="1300" dirty="0">
                <a:hlinkClick r:id="rId7" tooltip="Intel 8080"/>
              </a:rPr>
              <a:t>Intel 8080</a:t>
            </a:r>
            <a:r>
              <a:rPr lang="en-US" dirty="0">
                <a:effectLst/>
              </a:rPr>
              <a:t>4,5001974Intel6,000 nm20 mm²</a:t>
            </a:r>
            <a:endParaRPr lang="en-US" dirty="0">
              <a:effectLst/>
            </a:endParaRPr>
          </a:p>
          <a:p>
            <a:r>
              <a:rPr lang="en-US" sz="1300" dirty="0">
                <a:hlinkClick r:id="rId8" tooltip="IBM z13 (microprocessor)"/>
              </a:rPr>
              <a:t>IBM z13 Storage Controller</a:t>
            </a:r>
            <a:r>
              <a:rPr lang="en-US" dirty="0">
                <a:effectLst/>
              </a:rPr>
              <a:t>7,100,000,0002015IBM22 nm678 mm²</a:t>
            </a:r>
            <a:endParaRPr lang="en-US" dirty="0">
              <a:effectLst/>
            </a:endParaRPr>
          </a:p>
          <a:p>
            <a:r>
              <a:rPr lang="en-US" sz="1300" dirty="0">
                <a:hlinkClick r:id="rId9" tooltip="IBM z13 (microprocessor)"/>
              </a:rPr>
              <a:t>IBM z13</a:t>
            </a:r>
            <a:r>
              <a:rPr lang="en-US" dirty="0">
                <a:effectLst/>
              </a:rPr>
              <a:t>3,990,000,0002015IBM22 nm678 mm²</a:t>
            </a:r>
            <a:endParaRPr lang="en-US" dirty="0">
              <a:effectLst/>
            </a:endParaRPr>
          </a:p>
          <a:p>
            <a:r>
              <a:rPr lang="en-US" dirty="0">
                <a:effectLst/>
              </a:rPr>
              <a:t>Quad-core + GPU GT2 </a:t>
            </a:r>
            <a:r>
              <a:rPr lang="en-US" sz="1300" dirty="0">
                <a:hlinkClick r:id="rId10" tooltip="Skylake (microarchitecture)"/>
              </a:rPr>
              <a:t>Core i7 Skylake K</a:t>
            </a:r>
            <a:r>
              <a:rPr lang="en-US" dirty="0">
                <a:effectLst/>
              </a:rPr>
              <a:t>1,750,000,0002015Intel14 nm122 mm²</a:t>
            </a:r>
            <a:endParaRPr lang="en-US" dirty="0">
              <a:effectLst/>
            </a:endParaRPr>
          </a:p>
          <a:p>
            <a:r>
              <a:rPr lang="en-US" dirty="0">
                <a:effectLst/>
              </a:rPr>
              <a:t>Duo-core + GPU Iris </a:t>
            </a:r>
            <a:r>
              <a:rPr lang="en-US" sz="1300" dirty="0">
                <a:hlinkClick r:id="rId11" tooltip="Broadwell (microarchitecture)"/>
              </a:rPr>
              <a:t>Core i7 Broadwell-U</a:t>
            </a:r>
            <a:r>
              <a:rPr lang="en-US" dirty="0">
                <a:effectLst/>
              </a:rPr>
              <a:t>1,900,000,000</a:t>
            </a:r>
            <a:r>
              <a:rPr lang="en-US" sz="1300" baseline="30000" dirty="0">
                <a:hlinkClick r:id="rId12"/>
              </a:rPr>
              <a:t>[23]</a:t>
            </a:r>
            <a:r>
              <a:rPr lang="en-US" dirty="0">
                <a:effectLst/>
              </a:rPr>
              <a:t>2015Intel14 nm133 mm²</a:t>
            </a:r>
            <a:endParaRPr lang="en-US" dirty="0">
              <a:effectLst/>
            </a:endParaRPr>
          </a:p>
          <a:p>
            <a:r>
              <a:rPr lang="en-US" sz="1300" dirty="0">
                <a:hlinkClick r:id="rId13" tooltip="SPARC"/>
              </a:rPr>
              <a:t>SPARC</a:t>
            </a:r>
            <a:r>
              <a:rPr lang="en-US" dirty="0">
                <a:effectLst/>
              </a:rPr>
              <a:t> M710,000,000,000</a:t>
            </a:r>
            <a:r>
              <a:rPr lang="en-US" sz="1300" baseline="30000" dirty="0">
                <a:hlinkClick r:id="rId14"/>
              </a:rPr>
              <a:t>[33]</a:t>
            </a:r>
            <a:r>
              <a:rPr lang="en-US" dirty="0">
                <a:effectLst/>
              </a:rPr>
              <a:t>2015Oracle20 nm</a:t>
            </a:r>
            <a:endParaRPr lang="en-US" dirty="0">
              <a:effectLst/>
            </a:endParaRPr>
          </a:p>
          <a:p>
            <a:r>
              <a:rPr lang="en-US" sz="1300" dirty="0">
                <a:hlinkClick r:id="rId15" tooltip="Apple A10"/>
              </a:rPr>
              <a:t>Apple A10</a:t>
            </a:r>
            <a:r>
              <a:rPr lang="en-US" dirty="0">
                <a:effectLst/>
              </a:rPr>
              <a:t> (quad-core ARM64 "mobile </a:t>
            </a:r>
            <a:r>
              <a:rPr lang="en-US" dirty="0" err="1">
                <a:effectLst/>
              </a:rPr>
              <a:t>SoC</a:t>
            </a:r>
            <a:r>
              <a:rPr lang="en-US" dirty="0">
                <a:effectLst/>
              </a:rPr>
              <a:t>")3,300,000,0002016Apple16 FFC125 mm²</a:t>
            </a:r>
            <a:endParaRPr lang="en-US" dirty="0">
              <a:effectLst/>
            </a:endParaRPr>
          </a:p>
          <a:p>
            <a:r>
              <a:rPr lang="en-US" dirty="0">
                <a:effectLst/>
              </a:rPr>
              <a:t>22-core </a:t>
            </a:r>
            <a:r>
              <a:rPr lang="en-US" sz="1300" dirty="0">
                <a:hlinkClick r:id="rId11" tooltip="Broadwell (microarchitecture)"/>
              </a:rPr>
              <a:t>Xeon Broadwell-E5</a:t>
            </a:r>
            <a:r>
              <a:rPr lang="en-US" dirty="0">
                <a:effectLst/>
              </a:rPr>
              <a:t>7,200,000,000</a:t>
            </a:r>
            <a:r>
              <a:rPr lang="en-US" sz="1300" baseline="30000" dirty="0">
                <a:hlinkClick r:id="rId16"/>
              </a:rPr>
              <a:t>[32]</a:t>
            </a:r>
            <a:r>
              <a:rPr lang="en-US" dirty="0">
                <a:effectLst/>
              </a:rPr>
              <a:t>2016Intel14 nm456 mm²</a:t>
            </a:r>
            <a:br>
              <a:rPr lang="en-US" dirty="0"/>
            </a:b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8BEB8-3A16-4583-82C2-A3615E70795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神奇的地方就在于此，我们的主频只有清华的不到一半，但是性能几乎一样，这种技术优势，只有内行才能看出来；我们引领整个比赛的技术发展方向，每次我们参赛的技术，当年的比赛未必受到所有人的认可，但是在第二年都会成为大赛的主流技术。</a:t>
            </a:r>
            <a:endParaRPr lang="zh-CN" altLang="en-US" dirty="0"/>
          </a:p>
        </p:txBody>
      </p:sp>
      <p:sp>
        <p:nvSpPr>
          <p:cNvPr id="4" name="灯片编号占位符 3"/>
          <p:cNvSpPr>
            <a:spLocks noGrp="1"/>
          </p:cNvSpPr>
          <p:nvPr>
            <p:ph type="sldNum" sz="quarter" idx="5"/>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评测技术</a:t>
            </a:r>
            <a:endParaRPr lang="en-US" altLang="zh-CN" dirty="0"/>
          </a:p>
          <a:p>
            <a:r>
              <a:rPr lang="zh-CN" altLang="en-US" dirty="0"/>
              <a:t>变换的级别</a:t>
            </a:r>
            <a:endParaRPr lang="en-US" altLang="zh-CN" dirty="0"/>
          </a:p>
          <a:p>
            <a:r>
              <a:rPr lang="zh-CN" altLang="en-US" dirty="0"/>
              <a:t>解释的级别</a:t>
            </a:r>
            <a:endParaRPr lang="en-US" altLang="zh-CN" dirty="0"/>
          </a:p>
          <a:p>
            <a:r>
              <a:rPr lang="zh-CN" altLang="en-US" dirty="0"/>
              <a:t>层次化</a:t>
            </a:r>
            <a:endParaRPr lang="en-US" altLang="zh-CN" dirty="0"/>
          </a:p>
          <a:p>
            <a:r>
              <a:rPr lang="zh-CN" altLang="en-US" dirty="0"/>
              <a:t>流水和并行</a:t>
            </a:r>
            <a:endParaRPr lang="en-US" altLang="zh-CN" dirty="0"/>
          </a:p>
          <a:p>
            <a:r>
              <a:rPr lang="zh-CN" altLang="en-US" dirty="0"/>
              <a:t>静态／动态调度</a:t>
            </a:r>
            <a:endParaRPr lang="en-US" altLang="zh-CN" dirty="0"/>
          </a:p>
          <a:p>
            <a:r>
              <a:rPr lang="zh-CN" altLang="en-US" dirty="0"/>
              <a:t>间址和地址变换</a:t>
            </a:r>
            <a:endParaRPr lang="en-US" altLang="zh-CN" dirty="0"/>
          </a:p>
          <a:p>
            <a:r>
              <a:rPr lang="zh-CN" altLang="en-US" dirty="0"/>
              <a:t>同步和异步传输</a:t>
            </a:r>
            <a:endParaRPr lang="en-US" altLang="zh-CN" dirty="0"/>
          </a:p>
          <a:p>
            <a:r>
              <a:rPr lang="zh-CN" altLang="en-US" dirty="0"/>
              <a:t>时序、时钟同步、锁存</a:t>
            </a:r>
            <a:endParaRPr lang="en-US" altLang="zh-CN" dirty="0"/>
          </a:p>
          <a:p>
            <a:r>
              <a:rPr lang="zh-CN" altLang="en-US" dirty="0"/>
              <a:t>单元的物理设计</a:t>
            </a:r>
            <a:endParaRPr lang="en-US" altLang="zh-CN" dirty="0"/>
          </a:p>
          <a:p>
            <a:r>
              <a:rPr lang="zh-CN" altLang="en-US" dirty="0"/>
              <a:t>技术工艺发展趋势</a:t>
            </a:r>
            <a:endParaRPr lang="en-US" altLang="zh-CN" dirty="0"/>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Betty Snyder,</a:t>
            </a:r>
            <a:r>
              <a:rPr lang="en-US" baseline="0" dirty="0"/>
              <a:t> one of the original programmer of ENIAC. </a:t>
            </a:r>
            <a:endParaRPr lang="en-US" baseline="0" dirty="0"/>
          </a:p>
          <a:p>
            <a:r>
              <a:rPr lang="en-US" dirty="0"/>
              <a:t>Actually,</a:t>
            </a:r>
            <a:r>
              <a:rPr lang="en-US" baseline="0" dirty="0"/>
              <a:t> the first IC was designed by Jack </a:t>
            </a:r>
            <a:r>
              <a:rPr lang="en-US" baseline="0" dirty="0" err="1"/>
              <a:t>Kilby</a:t>
            </a:r>
            <a:r>
              <a:rPr lang="en-US" baseline="0" dirty="0"/>
              <a:t> in TI’s lab. However, as the business consideration, applying patent, the Lab leader kept it as a TI’s top secret, which also kept Jack </a:t>
            </a:r>
            <a:r>
              <a:rPr lang="en-US" baseline="0" dirty="0" err="1"/>
              <a:t>Kilby’s</a:t>
            </a:r>
            <a:r>
              <a:rPr lang="en-US" baseline="0" dirty="0"/>
              <a:t> Noble till 1970’s for his JK </a:t>
            </a:r>
            <a:r>
              <a:rPr lang="en-US" baseline="0" dirty="0" err="1"/>
              <a:t>FlipFlop</a:t>
            </a:r>
            <a:r>
              <a:rPr lang="en-US" baseline="0" dirty="0"/>
              <a:t>.</a:t>
            </a:r>
            <a:endParaRPr lang="en-US" dirty="0"/>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3965"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r>
              <a:rPr lang="en-US" altLang="zh-CN">
                <a:latin typeface="Times New Roman" panose="02020603050405020304" pitchFamily="18" charset="0"/>
              </a:rPr>
              <a:t>Morgan Kaufmann Publishers</a:t>
            </a:r>
            <a:endParaRPr lang="en-US" altLang="zh-CN">
              <a:latin typeface="Times New Roman" panose="02020603050405020304" pitchFamily="18" charset="0"/>
            </a:endParaRPr>
          </a:p>
        </p:txBody>
      </p:sp>
      <p:sp>
        <p:nvSpPr>
          <p:cNvPr id="5529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3965"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fld id="{05B9A86E-FDB2-40AF-9BDF-D3F5FFE7A221}"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5530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3965"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r>
              <a:rPr lang="en-US" altLang="zh-CN">
                <a:latin typeface="Times New Roman" panose="02020603050405020304" pitchFamily="18" charset="0"/>
              </a:rPr>
              <a:t>Chapter 1 — Computer Abstractions and Technology</a:t>
            </a:r>
            <a:endParaRPr lang="en-US" altLang="zh-CN">
              <a:latin typeface="Times New Roman" panose="02020603050405020304" pitchFamily="18" charset="0"/>
            </a:endParaRPr>
          </a:p>
        </p:txBody>
      </p:sp>
      <p:sp>
        <p:nvSpPr>
          <p:cNvPr id="553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3965"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fld id="{00D7736B-1291-41D5-91F4-239685D81023}"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55302" name="Rectangle 2"/>
          <p:cNvSpPr>
            <a:spLocks noGrp="1" noRot="1" noChangeAspect="1" noChangeArrowheads="1" noTextEdit="1"/>
          </p:cNvSpPr>
          <p:nvPr>
            <p:ph type="sldImg"/>
          </p:nvPr>
        </p:nvSpPr>
        <p:spPr/>
      </p:sp>
      <p:sp>
        <p:nvSpPr>
          <p:cNvPr id="553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POTS: Plain Old Telephone</a:t>
            </a:r>
            <a:r>
              <a:rPr lang="en-US" baseline="0" dirty="0"/>
              <a:t> Servicing</a:t>
            </a:r>
            <a:endParaRPr lang="en-US" baseline="0" dirty="0"/>
          </a:p>
          <a:p>
            <a:r>
              <a:rPr lang="en-US" dirty="0"/>
              <a:t>POTS is characterized by several aspects:</a:t>
            </a:r>
            <a:endParaRPr lang="en-US" dirty="0"/>
          </a:p>
          <a:p>
            <a:pPr marL="185420" indent="-185420">
              <a:buFont typeface="Arial" panose="020B0604020202020204" pitchFamily="34" charset="0"/>
              <a:buChar char="•"/>
            </a:pPr>
            <a:r>
              <a:rPr lang="en-US" dirty="0"/>
              <a:t>Bi-directional (full duplex) communications.</a:t>
            </a:r>
            <a:endParaRPr lang="en-US" dirty="0"/>
          </a:p>
          <a:p>
            <a:pPr marL="185420" indent="-185420">
              <a:buFont typeface="Arial" panose="020B0604020202020204" pitchFamily="34" charset="0"/>
              <a:buChar char="•"/>
            </a:pPr>
            <a:r>
              <a:rPr lang="en-US" dirty="0"/>
              <a:t>Using balanced signaling of voltage analogs of sound pressure waves on a two-wire copper loops</a:t>
            </a:r>
            <a:endParaRPr lang="en-US" dirty="0"/>
          </a:p>
          <a:p>
            <a:pPr marL="185420" indent="-185420">
              <a:buFont typeface="Arial" panose="020B0604020202020204" pitchFamily="34" charset="0"/>
              <a:buChar char="•"/>
            </a:pPr>
            <a:r>
              <a:rPr lang="en-US" dirty="0"/>
              <a:t>Restricted to a narrow frequency range of 300 to 3300 Hz, called the </a:t>
            </a:r>
            <a:r>
              <a:rPr lang="en-US" dirty="0" err="1"/>
              <a:t>voiceband</a:t>
            </a:r>
            <a:r>
              <a:rPr lang="en-US" dirty="0"/>
              <a:t>, which is much less than the human hearing range of 20 - 20,000 Hz</a:t>
            </a:r>
            <a:endParaRPr lang="en-US" dirty="0"/>
          </a:p>
          <a:p>
            <a:pPr marL="185420" indent="-185420">
              <a:buFont typeface="Arial" panose="020B0604020202020204" pitchFamily="34" charset="0"/>
              <a:buChar char="•"/>
            </a:pPr>
            <a:r>
              <a:rPr lang="en-US" dirty="0"/>
              <a:t>Call-progress tones, such as dial tone and </a:t>
            </a:r>
            <a:r>
              <a:rPr lang="en-US" dirty="0" err="1"/>
              <a:t>ringback</a:t>
            </a:r>
            <a:r>
              <a:rPr lang="en-US" dirty="0"/>
              <a:t> tone.</a:t>
            </a:r>
            <a:endParaRPr lang="en-US" dirty="0"/>
          </a:p>
          <a:p>
            <a:pPr marL="185420" indent="-185420">
              <a:buFont typeface="Arial" panose="020B0604020202020204" pitchFamily="34" charset="0"/>
              <a:buChar char="•"/>
            </a:pPr>
            <a:r>
              <a:rPr lang="en-US" dirty="0"/>
              <a:t>Dial pulse signaling of addresses.</a:t>
            </a:r>
            <a:endParaRPr lang="en-US" dirty="0"/>
          </a:p>
          <a:p>
            <a:pPr marL="185420" indent="-185420">
              <a:buFont typeface="Arial" panose="020B0604020202020204" pitchFamily="34" charset="0"/>
              <a:buChar char="•"/>
            </a:pPr>
            <a:r>
              <a:rPr lang="en-US" dirty="0"/>
              <a:t>BORSCHT functions.</a:t>
            </a:r>
            <a:endParaRPr lang="en-US" dirty="0"/>
          </a:p>
          <a:p>
            <a:endParaRPr lang="en-US" dirty="0"/>
          </a:p>
          <a:p>
            <a:r>
              <a:rPr lang="en-US" dirty="0"/>
              <a:t>VHS: Video</a:t>
            </a:r>
            <a:r>
              <a:rPr lang="en-US" baseline="0" dirty="0"/>
              <a:t> Home System (Lu Xiang Dai)</a:t>
            </a:r>
            <a:endParaRPr lang="en-US" dirty="0"/>
          </a:p>
        </p:txBody>
      </p:sp>
      <p:sp>
        <p:nvSpPr>
          <p:cNvPr id="4" name="Slide Number Placeholder 3"/>
          <p:cNvSpPr>
            <a:spLocks noGrp="1"/>
          </p:cNvSpPr>
          <p:nvPr>
            <p:ph type="sldNum" sz="quarter" idx="10"/>
          </p:nvPr>
        </p:nvSpPr>
        <p:spPr/>
        <p:txBody>
          <a:bodyPr/>
          <a:lstStyle/>
          <a:p>
            <a:fld id="{32FECCDC-8F84-714B-A840-8FD269A17E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3965"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r>
              <a:rPr lang="en-US" altLang="zh-CN">
                <a:latin typeface="Times New Roman" panose="02020603050405020304" pitchFamily="18" charset="0"/>
              </a:rPr>
              <a:t>Morgan Kaufmann Publishers</a:t>
            </a:r>
            <a:endParaRPr lang="en-US" altLang="zh-CN">
              <a:latin typeface="Times New Roman" panose="02020603050405020304" pitchFamily="18" charset="0"/>
            </a:endParaRPr>
          </a:p>
        </p:txBody>
      </p:sp>
      <p:sp>
        <p:nvSpPr>
          <p:cNvPr id="5734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3965"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fld id="{70727815-742B-436F-8792-594E847598FE}"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5734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3965"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r>
              <a:rPr lang="en-US" altLang="zh-CN">
                <a:latin typeface="Times New Roman" panose="02020603050405020304" pitchFamily="18" charset="0"/>
              </a:rPr>
              <a:t>Chapter 1 — Computer Abstractions and Technology</a:t>
            </a:r>
            <a:endParaRPr lang="en-US" altLang="zh-CN">
              <a:latin typeface="Times New Roman" panose="02020603050405020304" pitchFamily="18" charset="0"/>
            </a:endParaRPr>
          </a:p>
        </p:txBody>
      </p:sp>
      <p:sp>
        <p:nvSpPr>
          <p:cNvPr id="573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70">
              <a:defRPr>
                <a:solidFill>
                  <a:schemeClr val="tx1"/>
                </a:solidFill>
                <a:latin typeface="Arial" panose="020B0604020202020204" pitchFamily="34" charset="0"/>
              </a:defRPr>
            </a:lvl1pPr>
            <a:lvl2pPr marL="742950" indent="-285750" defTabSz="966470">
              <a:defRPr>
                <a:solidFill>
                  <a:schemeClr val="tx1"/>
                </a:solidFill>
                <a:latin typeface="Arial" panose="020B0604020202020204" pitchFamily="34" charset="0"/>
              </a:defRPr>
            </a:lvl2pPr>
            <a:lvl3pPr marL="1143000" indent="-228600" defTabSz="966470">
              <a:defRPr>
                <a:solidFill>
                  <a:schemeClr val="tx1"/>
                </a:solidFill>
                <a:latin typeface="Arial" panose="020B0604020202020204" pitchFamily="34" charset="0"/>
              </a:defRPr>
            </a:lvl3pPr>
            <a:lvl4pPr marL="1600200" indent="-228600" defTabSz="966470">
              <a:defRPr>
                <a:solidFill>
                  <a:schemeClr val="tx1"/>
                </a:solidFill>
                <a:latin typeface="Arial" panose="020B0604020202020204" pitchFamily="34" charset="0"/>
              </a:defRPr>
            </a:lvl4pPr>
            <a:lvl5pPr marL="2057400" indent="-228600" defTabSz="966470">
              <a:defRPr>
                <a:solidFill>
                  <a:schemeClr val="tx1"/>
                </a:solidFill>
                <a:latin typeface="Arial" panose="020B0604020202020204" pitchFamily="34" charset="0"/>
              </a:defRPr>
            </a:lvl5pPr>
            <a:lvl6pPr marL="2513965" indent="-228600" defTabSz="966470" eaLnBrk="0" fontAlgn="base" hangingPunct="0">
              <a:spcBef>
                <a:spcPct val="0"/>
              </a:spcBef>
              <a:spcAft>
                <a:spcPct val="0"/>
              </a:spcAft>
              <a:defRPr>
                <a:solidFill>
                  <a:schemeClr val="tx1"/>
                </a:solidFill>
                <a:latin typeface="Arial" panose="020B0604020202020204" pitchFamily="34" charset="0"/>
              </a:defRPr>
            </a:lvl6pPr>
            <a:lvl7pPr marL="2971800" indent="-228600" defTabSz="966470" eaLnBrk="0" fontAlgn="base" hangingPunct="0">
              <a:spcBef>
                <a:spcPct val="0"/>
              </a:spcBef>
              <a:spcAft>
                <a:spcPct val="0"/>
              </a:spcAft>
              <a:defRPr>
                <a:solidFill>
                  <a:schemeClr val="tx1"/>
                </a:solidFill>
                <a:latin typeface="Arial" panose="020B0604020202020204" pitchFamily="34" charset="0"/>
              </a:defRPr>
            </a:lvl7pPr>
            <a:lvl8pPr marL="3429000" indent="-228600" defTabSz="966470" eaLnBrk="0" fontAlgn="base" hangingPunct="0">
              <a:spcBef>
                <a:spcPct val="0"/>
              </a:spcBef>
              <a:spcAft>
                <a:spcPct val="0"/>
              </a:spcAft>
              <a:defRPr>
                <a:solidFill>
                  <a:schemeClr val="tx1"/>
                </a:solidFill>
                <a:latin typeface="Arial" panose="020B0604020202020204" pitchFamily="34" charset="0"/>
              </a:defRPr>
            </a:lvl8pPr>
            <a:lvl9pPr marL="3886200" indent="-228600" defTabSz="966470" eaLnBrk="0" fontAlgn="base" hangingPunct="0">
              <a:spcBef>
                <a:spcPct val="0"/>
              </a:spcBef>
              <a:spcAft>
                <a:spcPct val="0"/>
              </a:spcAft>
              <a:defRPr>
                <a:solidFill>
                  <a:schemeClr val="tx1"/>
                </a:solidFill>
                <a:latin typeface="Arial" panose="020B0604020202020204" pitchFamily="34" charset="0"/>
              </a:defRPr>
            </a:lvl9pPr>
          </a:lstStyle>
          <a:p>
            <a:fld id="{F3055811-F184-4A29-8EF3-B882F5F892E4}"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57350" name="Rectangle 2"/>
          <p:cNvSpPr>
            <a:spLocks noGrp="1" noRot="1" noChangeAspect="1" noChangeArrowheads="1" noTextEdit="1"/>
          </p:cNvSpPr>
          <p:nvPr>
            <p:ph type="sldImg"/>
          </p:nvPr>
        </p:nvSpPr>
        <p:spPr/>
      </p:sp>
      <p:sp>
        <p:nvSpPr>
          <p:cNvPr id="573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p:spPr>
        <p:txBody>
          <a:bodyPr/>
          <a:lstStyle/>
          <a:p>
            <a:r>
              <a:rPr lang="en-US" altLang="zh-CN">
                <a:latin typeface="Arial" panose="020B0604020202020204" pitchFamily="34" charset="0"/>
                <a:ea typeface="宋体" panose="02010600030101010101" pitchFamily="2" charset="-122"/>
              </a:rPr>
              <a:t>Core number</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Frequency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ISA</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Cache</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Memory</a:t>
            </a:r>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I/O</a:t>
            </a:r>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425575"/>
            <a:ext cx="7772400" cy="1470025"/>
          </a:xfrm>
          <a:prstGeom prst="rect">
            <a:avLst/>
          </a:prstGeom>
        </p:spPr>
        <p:txBody>
          <a:bodyPr/>
          <a:lstStyle>
            <a:lvl1pPr algn="ctr">
              <a:defRPr>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zh-CN" altLang="en-US" dirty="0"/>
          </a:p>
        </p:txBody>
      </p:sp>
      <p:sp>
        <p:nvSpPr>
          <p:cNvPr id="3" name="副标题 2"/>
          <p:cNvSpPr>
            <a:spLocks noGrp="1"/>
          </p:cNvSpPr>
          <p:nvPr>
            <p:ph type="subTitle" idx="1"/>
          </p:nvPr>
        </p:nvSpPr>
        <p:spPr>
          <a:xfrm>
            <a:off x="1371600" y="3505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LEC01 Intro1</a:t>
            </a:r>
            <a:endParaRPr lang="en-US" altLang="zh-CN" dirty="0"/>
          </a:p>
        </p:txBody>
      </p:sp>
      <p:sp>
        <p:nvSpPr>
          <p:cNvPr id="8" name="页脚占位符 4"/>
          <p:cNvSpPr>
            <a:spLocks noGrp="1"/>
          </p:cNvSpPr>
          <p:nvPr>
            <p:ph type="ftr" sz="quarter" idx="11"/>
          </p:nvPr>
        </p:nvSpPr>
        <p:spPr>
          <a:xfrm>
            <a:off x="2971800" y="6356350"/>
            <a:ext cx="3200400" cy="365125"/>
          </a:xfrm>
          <a:prstGeom prst="rect">
            <a:avLst/>
          </a:prstGeom>
        </p:spPr>
        <p:txBody>
          <a:bodyPr/>
          <a:lstStyle>
            <a:lvl1pPr>
              <a:defRPr/>
            </a:lvl1pPr>
          </a:lstStyle>
          <a:p>
            <a:pPr algn="ctr"/>
            <a:r>
              <a:rPr lang="en-US" altLang="zh-CN" dirty="0"/>
              <a:t>Northwestern </a:t>
            </a:r>
            <a:r>
              <a:rPr lang="en-US" altLang="zh-CN" dirty="0" err="1"/>
              <a:t>Polytechnical</a:t>
            </a:r>
            <a:r>
              <a:rPr lang="en-US" altLang="zh-CN" dirty="0"/>
              <a:t> University</a:t>
            </a:r>
            <a:endParaRPr lang="zh-CN" altLang="en-US" dirty="0"/>
          </a:p>
        </p:txBody>
      </p:sp>
      <p:sp>
        <p:nvSpPr>
          <p:cNvPr id="9"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B7A5BFCD-2DD0-1B4A-A6AE-A25793FF7F06}"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LEC01 Intro1</a:t>
            </a:r>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EE85D1BC-A2BC-864D-8E8D-22151EE661F8}"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3562"/>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LEC01 Intro1</a:t>
            </a:r>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37AA6CAE-2A1F-6646-9218-A2DCA79E7901}"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LEC01 Intro1</a:t>
            </a:r>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1847277D-2F81-E44C-BBCC-E77A7E877BEA}"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06400" y="152400"/>
            <a:ext cx="82042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457200" y="1371600"/>
            <a:ext cx="4013200" cy="22669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2800" y="1371600"/>
            <a:ext cx="4013200" cy="22669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57200" y="3790950"/>
            <a:ext cx="4013200" cy="22669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22800" y="3790950"/>
            <a:ext cx="4013200" cy="22669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31800" y="6229350"/>
            <a:ext cx="1905000" cy="457200"/>
          </a:xfrm>
          <a:prstGeom prst="rect">
            <a:avLst/>
          </a:prstGeom>
        </p:spPr>
        <p:txBody>
          <a:bodyPr/>
          <a:lstStyle>
            <a:lvl1pPr>
              <a:defRPr/>
            </a:lvl1pPr>
          </a:lstStyle>
          <a:p>
            <a:r>
              <a:rPr lang="en-US" altLang="zh-CN"/>
              <a:t>COaA, LEC01 Intro1</a:t>
            </a:r>
            <a:endParaRPr lang="en-GB" altLang="zh-CN"/>
          </a:p>
        </p:txBody>
      </p:sp>
      <p:sp>
        <p:nvSpPr>
          <p:cNvPr id="8" name="页脚占位符 7"/>
          <p:cNvSpPr>
            <a:spLocks noGrp="1"/>
          </p:cNvSpPr>
          <p:nvPr>
            <p:ph type="ftr" sz="quarter" idx="11"/>
          </p:nvPr>
        </p:nvSpPr>
        <p:spPr>
          <a:xfrm>
            <a:off x="3124200" y="6229350"/>
            <a:ext cx="2895600" cy="457200"/>
          </a:xfrm>
          <a:prstGeom prst="rect">
            <a:avLst/>
          </a:prstGeom>
        </p:spPr>
        <p:txBody>
          <a:bodyPr/>
          <a:lstStyle>
            <a:lvl1pPr>
              <a:defRPr/>
            </a:lvl1pPr>
          </a:lstStyle>
          <a:p>
            <a:r>
              <a:rPr lang="en-US" altLang="zh-CN"/>
              <a:t>Northwestern Polytechnical University</a:t>
            </a:r>
            <a:endParaRPr lang="zh-CN" altLang="en-GB"/>
          </a:p>
        </p:txBody>
      </p:sp>
      <p:sp>
        <p:nvSpPr>
          <p:cNvPr id="9" name="灯片编号占位符 8"/>
          <p:cNvSpPr>
            <a:spLocks noGrp="1"/>
          </p:cNvSpPr>
          <p:nvPr>
            <p:ph type="sldNum" sz="quarter" idx="12"/>
          </p:nvPr>
        </p:nvSpPr>
        <p:spPr>
          <a:xfrm>
            <a:off x="6731000" y="6229350"/>
            <a:ext cx="1905000" cy="457200"/>
          </a:xfrm>
          <a:prstGeom prst="rect">
            <a:avLst/>
          </a:prstGeom>
        </p:spPr>
        <p:txBody>
          <a:bodyPr/>
          <a:lstStyle>
            <a:lvl1pPr>
              <a:defRPr/>
            </a:lvl1pPr>
          </a:lstStyle>
          <a:p>
            <a:fld id="{8B7D3B1E-BCD9-C04A-BC2A-3196BA8B53D2}" type="slidenum">
              <a:rPr lang="en-GB" altLang="zh-CN"/>
            </a:fld>
            <a:endParaRPr lang="en-GB"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内容占位符 2"/>
          <p:cNvSpPr>
            <a:spLocks noGrp="1"/>
          </p:cNvSpPr>
          <p:nvPr>
            <p:ph idx="1" hasCustomPrompt="1"/>
          </p:nvPr>
        </p:nvSpPr>
        <p:spPr>
          <a:xfrm>
            <a:off x="250825" y="1007266"/>
            <a:ext cx="8642350" cy="5341940"/>
          </a:xfrm>
        </p:spPr>
        <p:txBody>
          <a:bodyPr>
            <a:normAutofit/>
          </a:bodyPr>
          <a:lstStyle>
            <a:lvl1pPr>
              <a:lnSpc>
                <a:spcPct val="125000"/>
              </a:lnSpc>
              <a:defRPr baseline="0">
                <a:latin typeface="Arial" panose="020B0604020202020204" pitchFamily="34" charset="0"/>
                <a:ea typeface="Arial" panose="020B0604020202020204" pitchFamily="34" charset="0"/>
                <a:cs typeface="Arial" panose="020B0604020202020204" pitchFamily="34" charset="0"/>
              </a:defRPr>
            </a:lvl1pPr>
            <a:lvl2pPr>
              <a:lnSpc>
                <a:spcPct val="125000"/>
              </a:lnSpc>
              <a:defRPr>
                <a:latin typeface="Arial" panose="020B0604020202020204" pitchFamily="34" charset="0"/>
                <a:ea typeface="Arial" panose="020B0604020202020204" pitchFamily="34" charset="0"/>
                <a:cs typeface="Arial" panose="020B0604020202020204" pitchFamily="34" charset="0"/>
              </a:defRPr>
            </a:lvl2pPr>
            <a:lvl3pPr>
              <a:lnSpc>
                <a:spcPct val="125000"/>
              </a:lnSpc>
              <a:defRPr>
                <a:latin typeface="Arial" panose="020B0604020202020204" pitchFamily="34" charset="0"/>
                <a:ea typeface="Arial" panose="020B0604020202020204" pitchFamily="34" charset="0"/>
                <a:cs typeface="Arial" panose="020B0604020202020204" pitchFamily="34" charset="0"/>
              </a:defRPr>
            </a:lvl3pPr>
            <a:lvl4pPr>
              <a:lnSpc>
                <a:spcPct val="125000"/>
              </a:lnSpc>
              <a:defRPr>
                <a:latin typeface="Arial" panose="020B0604020202020204" pitchFamily="34" charset="0"/>
                <a:ea typeface="Arial" panose="020B0604020202020204" pitchFamily="34" charset="0"/>
                <a:cs typeface="Arial" panose="020B0604020202020204" pitchFamily="34" charset="0"/>
              </a:defRPr>
            </a:lvl4pPr>
            <a:lvl5pPr>
              <a:lnSpc>
                <a:spcPct val="125000"/>
              </a:lnSpc>
              <a:defRPr>
                <a:latin typeface="Arial" panose="020B0604020202020204" pitchFamily="34" charset="0"/>
                <a:ea typeface="Arial" panose="020B0604020202020204" pitchFamily="34" charset="0"/>
                <a:cs typeface="Arial" panose="020B0604020202020204" pitchFamily="34" charset="0"/>
              </a:defRPr>
            </a:lvl5pPr>
          </a:lstStyle>
          <a:p>
            <a:pPr lvl="0"/>
            <a:r>
              <a:rPr lang="en-US" altLang="zh-CN" dirty="0"/>
              <a:t>Click to add text </a:t>
            </a:r>
            <a:endParaRPr lang="en-US" altLang="zh-CN" dirty="0"/>
          </a:p>
          <a:p>
            <a:pPr lvl="1"/>
            <a:r>
              <a:rPr lang="en-US" altLang="zh-CN" dirty="0"/>
              <a:t>C2</a:t>
            </a:r>
            <a:endParaRPr lang="zh-CN" altLang="en-US" dirty="0"/>
          </a:p>
          <a:p>
            <a:pPr lvl="2"/>
            <a:r>
              <a:rPr lang="en-US" altLang="zh-CN" dirty="0"/>
              <a:t>C3</a:t>
            </a:r>
            <a:endParaRPr lang="zh-CN" altLang="en-US" dirty="0"/>
          </a:p>
          <a:p>
            <a:pPr lvl="3"/>
            <a:r>
              <a:rPr lang="en-US" altLang="zh-CN" dirty="0"/>
              <a:t>C4</a:t>
            </a:r>
            <a:endParaRPr lang="zh-CN" altLang="en-US" dirty="0"/>
          </a:p>
          <a:p>
            <a:pPr lvl="4"/>
            <a:r>
              <a:rPr lang="en-US" altLang="zh-CN" dirty="0"/>
              <a:t>C5</a:t>
            </a:r>
            <a:endParaRPr lang="zh-CN" altLang="en-US" dirty="0"/>
          </a:p>
        </p:txBody>
      </p:sp>
      <p:sp>
        <p:nvSpPr>
          <p:cNvPr id="9"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LEC01 Intro1</a:t>
            </a:r>
            <a:endParaRPr lang="en-US" altLang="zh-CN" dirty="0"/>
          </a:p>
        </p:txBody>
      </p:sp>
      <p:sp>
        <p:nvSpPr>
          <p:cNvPr id="10" name="页脚占位符 4"/>
          <p:cNvSpPr>
            <a:spLocks noGrp="1"/>
          </p:cNvSpPr>
          <p:nvPr>
            <p:ph type="ftr" sz="quarter" idx="11"/>
          </p:nvPr>
        </p:nvSpPr>
        <p:spPr>
          <a:xfrm>
            <a:off x="2895600" y="6356350"/>
            <a:ext cx="3352800" cy="365125"/>
          </a:xfrm>
          <a:prstGeom prst="rect">
            <a:avLst/>
          </a:prstGeom>
        </p:spPr>
        <p:txBody>
          <a:bodyPr/>
          <a:lstStyle>
            <a:lvl1pPr>
              <a:defRPr/>
            </a:lvl1pPr>
          </a:lstStyle>
          <a:p>
            <a:pPr algn="ctr"/>
            <a:r>
              <a:rPr lang="en-US" altLang="zh-CN"/>
              <a:t>Northwestern </a:t>
            </a:r>
            <a:r>
              <a:rPr lang="en-US" altLang="zh-CN" dirty="0" err="1"/>
              <a:t>Polytechnical</a:t>
            </a:r>
            <a:r>
              <a:rPr lang="en-US" altLang="zh-CN" dirty="0"/>
              <a:t> University</a:t>
            </a:r>
            <a:endParaRPr lang="zh-CN" altLang="en-US" dirty="0"/>
          </a:p>
        </p:txBody>
      </p:sp>
      <p:sp>
        <p:nvSpPr>
          <p:cNvPr id="11"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B7A5BFCD-2DD0-1B4A-A6AE-A25793FF7F06}" type="slidenum">
              <a:rPr lang="zh-CN" altLang="en-US"/>
            </a:fld>
            <a:endParaRPr lang="zh-CN" altLang="en-US"/>
          </a:p>
        </p:txBody>
      </p:sp>
      <p:grpSp>
        <p:nvGrpSpPr>
          <p:cNvPr id="16" name="组合 4"/>
          <p:cNvGrpSpPr/>
          <p:nvPr userDrawn="1"/>
        </p:nvGrpSpPr>
        <p:grpSpPr bwMode="auto">
          <a:xfrm>
            <a:off x="0" y="0"/>
            <a:ext cx="9180513" cy="923922"/>
            <a:chOff x="0" y="215900"/>
            <a:chExt cx="9180000" cy="923464"/>
          </a:xfrm>
        </p:grpSpPr>
        <p:sp>
          <p:nvSpPr>
            <p:cNvPr id="17"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8"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9"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1" name="Title 14"/>
          <p:cNvSpPr>
            <a:spLocks noGrp="1"/>
          </p:cNvSpPr>
          <p:nvPr>
            <p:ph type="title"/>
          </p:nvPr>
        </p:nvSpPr>
        <p:spPr>
          <a:xfrm>
            <a:off x="1219200" y="35558"/>
            <a:ext cx="7298690" cy="649605"/>
          </a:xfrm>
          <a:prstGeom prst="rect">
            <a:avLst/>
          </a:prstGeom>
        </p:spPr>
        <p:txBody>
          <a:bodyPr anchor="ctr">
            <a:normAutofit/>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24" name="Content Placeholder 23"/>
          <p:cNvSpPr>
            <a:spLocks noGrp="1"/>
          </p:cNvSpPr>
          <p:nvPr>
            <p:ph sz="quarter" idx="13" hasCustomPrompt="1"/>
          </p:nvPr>
        </p:nvSpPr>
        <p:spPr>
          <a:xfrm>
            <a:off x="152400" y="116837"/>
            <a:ext cx="914400" cy="568325"/>
          </a:xfrm>
        </p:spPr>
        <p:txBody>
          <a:bodyPr/>
          <a:lstStyle>
            <a:lvl1pPr marL="0" indent="0" algn="ctr">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22313" y="2905125"/>
            <a:ext cx="7772400" cy="1362075"/>
          </a:xfrm>
          <a:prstGeom prst="rect">
            <a:avLst/>
          </a:prstGeom>
        </p:spPr>
        <p:txBody>
          <a:bodyPr anchor="ctr" anchorCtr="0"/>
          <a:lstStyle>
            <a:lvl1pPr algn="ctr">
              <a:defRPr sz="2800" b="1" cap="all">
                <a:solidFill>
                  <a:schemeClr val="tx1"/>
                </a:solidFill>
                <a:latin typeface="+mj-lt"/>
                <a:ea typeface="Arial" panose="020B0604020202020204" pitchFamily="34" charset="0"/>
                <a:cs typeface="Arial" panose="020B0604020202020204" pitchFamily="34" charset="0"/>
              </a:defRPr>
            </a:lvl1pPr>
          </a:lstStyle>
          <a:p>
            <a:pPr lvl="0"/>
            <a:r>
              <a:rPr lang="en-US" dirty="0"/>
              <a:t>Click to edit Master text styles</a:t>
            </a:r>
            <a:endParaRPr lang="en-US" dirty="0"/>
          </a:p>
        </p:txBody>
      </p:sp>
      <p:sp>
        <p:nvSpPr>
          <p:cNvPr id="3" name="文本占位符 2"/>
          <p:cNvSpPr>
            <a:spLocks noGrp="1"/>
          </p:cNvSpPr>
          <p:nvPr>
            <p:ph type="body" idx="1" hasCustomPrompt="1"/>
          </p:nvPr>
        </p:nvSpPr>
        <p:spPr>
          <a:xfrm>
            <a:off x="0" y="914400"/>
            <a:ext cx="9144000" cy="1981200"/>
          </a:xfrm>
          <a:solidFill>
            <a:srgbClr val="434494"/>
          </a:solidFill>
        </p:spPr>
        <p:txBody>
          <a:bodyPr anchor="ctr" anchorCtr="0"/>
          <a:lstStyle>
            <a:lvl1pPr marL="0" indent="0" algn="ctr">
              <a:buNone/>
              <a:defRPr sz="4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endParaRPr lang="zh-CN" altLang="en-US" dirty="0"/>
          </a:p>
        </p:txBody>
      </p:sp>
      <p:sp>
        <p:nvSpPr>
          <p:cNvPr id="4" name="Date Placeholder 3"/>
          <p:cNvSpPr>
            <a:spLocks noGrp="1"/>
          </p:cNvSpPr>
          <p:nvPr>
            <p:ph type="dt" sz="half" idx="10"/>
          </p:nvPr>
        </p:nvSpPr>
        <p:spPr/>
        <p:txBody>
          <a:bodyPr/>
          <a:lstStyle/>
          <a:p>
            <a:r>
              <a:rPr lang="en-US" altLang="zh-CN"/>
              <a:t>COaA, LEC01 Intro1</a:t>
            </a:r>
            <a:endParaRPr lang="en-US" altLang="zh-CN" dirty="0"/>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dirty="0"/>
          </a:p>
        </p:txBody>
      </p:sp>
      <p:sp>
        <p:nvSpPr>
          <p:cNvPr id="11" name="TextBox 10"/>
          <p:cNvSpPr txBox="1"/>
          <p:nvPr userDrawn="1"/>
        </p:nvSpPr>
        <p:spPr>
          <a:xfrm>
            <a:off x="0" y="4038599"/>
            <a:ext cx="9144000" cy="1057275"/>
          </a:xfrm>
          <a:prstGeom prst="rect">
            <a:avLst/>
          </a:prstGeom>
          <a:noFill/>
        </p:spPr>
        <p:txBody>
          <a:bodyPr wrap="square" rtlCol="0">
            <a:spAutoFit/>
          </a:bodyPr>
          <a:lstStyle/>
          <a:p>
            <a:pPr algn="ctr">
              <a:lnSpc>
                <a:spcPct val="160000"/>
              </a:lnSpc>
              <a:buClrTx/>
              <a:buFont typeface="Wingdings" panose="05000000000000000000" pitchFamily="2" charset="2"/>
              <a:buNone/>
            </a:pPr>
            <a:endParaRPr lang="en-US" altLang="zh-CN" sz="2800" b="1" kern="1200" dirty="0">
              <a:solidFill>
                <a:srgbClr val="0000CC"/>
              </a:solidFill>
              <a:latin typeface="Calibri" panose="020F0502020204030204" charset="0"/>
              <a:ea typeface="宋体" panose="02010600030101010101" pitchFamily="2" charset="-122"/>
              <a:cs typeface="宋体" panose="02010600030101010101" pitchFamily="2" charset="-122"/>
            </a:endParaRPr>
          </a:p>
          <a:p>
            <a:endParaRPr lang="en-US" dirty="0"/>
          </a:p>
        </p:txBody>
      </p:sp>
      <p:grpSp>
        <p:nvGrpSpPr>
          <p:cNvPr id="12" name="Group 6"/>
          <p:cNvGrpSpPr>
            <a:grpSpLocks noChangeAspect="1"/>
          </p:cNvGrpSpPr>
          <p:nvPr userDrawn="1"/>
        </p:nvGrpSpPr>
        <p:grpSpPr bwMode="auto">
          <a:xfrm>
            <a:off x="0" y="0"/>
            <a:ext cx="9144000" cy="914400"/>
            <a:chOff x="0" y="0"/>
            <a:chExt cx="5734" cy="555"/>
          </a:xfrm>
        </p:grpSpPr>
        <p:pic>
          <p:nvPicPr>
            <p:cNvPr id="13" name="Picture 20"/>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2868"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2868" y="0"/>
              <a:ext cx="286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LEC01 Intro1</a:t>
            </a:r>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EDBD1B23-FC01-F547-8B43-D4FC9F250378}"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3562"/>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LEC01 Intro1</a:t>
            </a:r>
            <a:endParaRPr lang="zh-CN" altLang="en-US"/>
          </a:p>
        </p:txBody>
      </p:sp>
      <p:sp>
        <p:nvSpPr>
          <p:cNvPr id="8"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9"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F8898C37-E519-F143-B269-68CC8053223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a:xfrm>
            <a:off x="2971800" y="6356350"/>
            <a:ext cx="32004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5"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510B78EF-FFB4-2147-8E30-E884CE756947}" type="slidenum">
              <a:rPr lang="zh-CN" altLang="en-US"/>
            </a:fld>
            <a:endParaRPr lang="zh-CN" altLang="en-US"/>
          </a:p>
        </p:txBody>
      </p:sp>
      <p:sp>
        <p:nvSpPr>
          <p:cNvPr id="6" name="日期占位符 3"/>
          <p:cNvSpPr txBox="1"/>
          <p:nvPr userDrawn="1"/>
        </p:nvSpPr>
        <p:spPr>
          <a:xfrm>
            <a:off x="457200" y="6366329"/>
            <a:ext cx="2133600" cy="365125"/>
          </a:xfrm>
          <a:prstGeom prst="rect">
            <a:avLst/>
          </a:prstGeom>
        </p:spPr>
        <p:txBody>
          <a:bodyPr/>
          <a:lstStyle>
            <a:defPPr>
              <a:defRPr lang="zh-CN"/>
            </a:defPPr>
            <a:lvl1pPr algn="l" rtl="0" fontAlgn="base">
              <a:spcBef>
                <a:spcPct val="0"/>
              </a:spcBef>
              <a:spcAft>
                <a:spcPct val="0"/>
              </a:spcAft>
              <a:defRPr sz="1400" kern="1200">
                <a:solidFill>
                  <a:schemeClr val="bg1">
                    <a:lumMod val="65000"/>
                  </a:schemeClr>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a:t>COaA</a:t>
            </a:r>
            <a:r>
              <a:rPr lang="en-US" altLang="zh-CN" dirty="0"/>
              <a:t>, LEC01</a:t>
            </a:r>
            <a:r>
              <a:rPr lang="zh-CN" altLang="en-US" dirty="0"/>
              <a:t> </a:t>
            </a:r>
            <a:r>
              <a:rPr lang="en-US" altLang="zh-CN" dirty="0"/>
              <a:t>Intro1</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LEC01 Intro1</a:t>
            </a:r>
            <a:endParaRPr lang="zh-CN" altLang="en-US" dirty="0"/>
          </a:p>
        </p:txBody>
      </p:sp>
      <p:sp>
        <p:nvSpPr>
          <p:cNvPr id="11" name="页脚占位符 4"/>
          <p:cNvSpPr>
            <a:spLocks noGrp="1"/>
          </p:cNvSpPr>
          <p:nvPr>
            <p:ph type="ftr" sz="quarter" idx="11"/>
          </p:nvPr>
        </p:nvSpPr>
        <p:spPr>
          <a:xfrm>
            <a:off x="2971800" y="6356350"/>
            <a:ext cx="3200400" cy="365125"/>
          </a:xfrm>
          <a:prstGeom prst="rect">
            <a:avLst/>
          </a:prstGeom>
        </p:spPr>
        <p:txBody>
          <a:bodyPr/>
          <a:lstStyle>
            <a:lvl1pPr algn="ctr">
              <a:defRPr/>
            </a:lvl1pPr>
          </a:lstStyle>
          <a:p>
            <a:r>
              <a:rPr lang="en-US" altLang="zh-CN"/>
              <a:t>Northwestern Polytechnical University</a:t>
            </a:r>
            <a:endParaRPr lang="zh-CN" altLang="en-US" dirty="0"/>
          </a:p>
        </p:txBody>
      </p:sp>
      <p:sp>
        <p:nvSpPr>
          <p:cNvPr id="12"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510B78EF-FFB4-2147-8E30-E884CE756947}"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LEC01 Intro1</a:t>
            </a:r>
            <a:endParaRPr lang="en-US" altLang="zh-CN" dirty="0"/>
          </a:p>
        </p:txBody>
      </p:sp>
      <p:sp>
        <p:nvSpPr>
          <p:cNvPr id="4"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dirty="0"/>
              <a:t>Northwestern </a:t>
            </a:r>
            <a:r>
              <a:rPr lang="en-US" altLang="zh-CN" dirty="0" err="1"/>
              <a:t>Polytechnical</a:t>
            </a:r>
            <a:r>
              <a:rPr lang="en-US" altLang="zh-CN" dirty="0"/>
              <a:t> University</a:t>
            </a:r>
            <a:endParaRPr lang="zh-CN" altLang="en-US" dirty="0"/>
          </a:p>
        </p:txBody>
      </p:sp>
      <p:sp>
        <p:nvSpPr>
          <p:cNvPr id="5"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510B78EF-FFB4-2147-8E30-E884CE756947}" type="slidenum">
              <a:rPr lang="zh-CN" altLang="en-US"/>
            </a:fld>
            <a:endParaRPr lang="zh-CN" altLang="en-US"/>
          </a:p>
        </p:txBody>
      </p:sp>
      <p:grpSp>
        <p:nvGrpSpPr>
          <p:cNvPr id="16" name="组合 4"/>
          <p:cNvGrpSpPr/>
          <p:nvPr userDrawn="1"/>
        </p:nvGrpSpPr>
        <p:grpSpPr bwMode="auto">
          <a:xfrm>
            <a:off x="0" y="0"/>
            <a:ext cx="9180513" cy="923922"/>
            <a:chOff x="0" y="215900"/>
            <a:chExt cx="9180000" cy="923464"/>
          </a:xfrm>
        </p:grpSpPr>
        <p:sp>
          <p:nvSpPr>
            <p:cNvPr id="17"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8"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9"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1"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22"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LEC01 Intro1</a:t>
            </a:r>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CF57D706-799F-4840-B1A2-25CE8E66DEB7}"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文本占位符 2"/>
          <p:cNvSpPr>
            <a:spLocks noGrp="1"/>
          </p:cNvSpPr>
          <p:nvPr>
            <p:ph type="body" idx="1"/>
          </p:nvPr>
        </p:nvSpPr>
        <p:spPr bwMode="auto">
          <a:xfrm>
            <a:off x="457200" y="914400"/>
            <a:ext cx="8229600" cy="5410200"/>
          </a:xfrm>
          <a:prstGeom prst="rect">
            <a:avLst/>
          </a:prstGeom>
          <a:noFill/>
          <a:ln>
            <a:noFill/>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FF0000"/>
              </a:buClr>
              <a:buSzPct val="75000"/>
              <a:buFontTx/>
              <a:buBlip>
                <a:blip r:embed="rId14"/>
              </a:buBlip>
              <a:defRPr/>
            </a:pPr>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1031" name="Picture 2"/>
          <p:cNvPicPr>
            <a:picLocks noChangeAspect="1" noChangeArrowheads="1"/>
          </p:cNvPicPr>
          <p:nvPr userDrawn="1"/>
        </p:nvPicPr>
        <p:blipFill>
          <a:blip r:embed="rId15" cstate="email">
            <a:extLst>
              <a:ext uri="{28A0092B-C50C-407E-A947-70E740481C1C}">
                <a14:useLocalDpi xmlns:a14="http://schemas.microsoft.com/office/drawing/2010/main" val="0"/>
              </a:ext>
            </a:extLst>
          </a:blip>
          <a:srcRect/>
          <a:stretch>
            <a:fillRect/>
          </a:stretch>
        </p:blipFill>
        <p:spPr bwMode="auto">
          <a:xfrm>
            <a:off x="8610600" y="6324600"/>
            <a:ext cx="444500" cy="441325"/>
          </a:xfrm>
          <a:prstGeom prst="rect">
            <a:avLst/>
          </a:prstGeom>
          <a:noFill/>
          <a:ln>
            <a:noFill/>
          </a:ln>
          <a:effectLst/>
        </p:spPr>
      </p:pic>
      <p:sp>
        <p:nvSpPr>
          <p:cNvPr id="9" name="矩形 8"/>
          <p:cNvSpPr/>
          <p:nvPr userDrawn="1"/>
        </p:nvSpPr>
        <p:spPr>
          <a:xfrm>
            <a:off x="457200" y="868363"/>
            <a:ext cx="8229600" cy="20637"/>
          </a:xfrm>
          <a:prstGeom prst="rect">
            <a:avLst/>
          </a:prstGeom>
          <a:solidFill>
            <a:srgbClr val="1111FF"/>
          </a:solidFill>
          <a:ln>
            <a:solidFill>
              <a:srgbClr val="1111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日期占位符 3"/>
          <p:cNvSpPr>
            <a:spLocks noGrp="1"/>
          </p:cNvSpPr>
          <p:nvPr>
            <p:ph type="dt" sz="half" idx="2"/>
          </p:nvPr>
        </p:nvSpPr>
        <p:spPr>
          <a:xfrm>
            <a:off x="457200" y="6356350"/>
            <a:ext cx="2133600" cy="365125"/>
          </a:xfrm>
          <a:prstGeom prst="rect">
            <a:avLst/>
          </a:prstGeom>
        </p:spPr>
        <p:txBody>
          <a:bodyPr/>
          <a:lstStyle>
            <a:lvl1pPr>
              <a:defRPr sz="1400">
                <a:solidFill>
                  <a:schemeClr val="bg1">
                    <a:lumMod val="65000"/>
                  </a:schemeClr>
                </a:solidFill>
              </a:defRPr>
            </a:lvl1pPr>
          </a:lstStyle>
          <a:p>
            <a:r>
              <a:rPr lang="en-US" altLang="zh-CN"/>
              <a:t>COaA, LEC01 Intro1</a:t>
            </a:r>
            <a:endParaRPr lang="en-US" altLang="zh-CN" dirty="0"/>
          </a:p>
        </p:txBody>
      </p:sp>
      <p:sp>
        <p:nvSpPr>
          <p:cNvPr id="17" name="页脚占位符 4"/>
          <p:cNvSpPr>
            <a:spLocks noGrp="1"/>
          </p:cNvSpPr>
          <p:nvPr>
            <p:ph type="ftr" sz="quarter" idx="3"/>
          </p:nvPr>
        </p:nvSpPr>
        <p:spPr>
          <a:xfrm>
            <a:off x="2819400" y="6356350"/>
            <a:ext cx="3505200" cy="365125"/>
          </a:xfrm>
          <a:prstGeom prst="rect">
            <a:avLst/>
          </a:prstGeom>
        </p:spPr>
        <p:txBody>
          <a:bodyPr/>
          <a:lstStyle>
            <a:lvl1pPr>
              <a:defRPr sz="140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pPr algn="ctr"/>
            <a:r>
              <a:rPr lang="en-US" altLang="zh-CN" dirty="0"/>
              <a:t>Northwestern </a:t>
            </a:r>
            <a:r>
              <a:rPr lang="en-US" altLang="zh-CN" dirty="0" err="1"/>
              <a:t>Polytechnical</a:t>
            </a:r>
            <a:r>
              <a:rPr lang="en-US" altLang="zh-CN" dirty="0"/>
              <a:t> University</a:t>
            </a:r>
            <a:endParaRPr lang="zh-CN" altLang="en-US" dirty="0"/>
          </a:p>
        </p:txBody>
      </p:sp>
      <p:sp>
        <p:nvSpPr>
          <p:cNvPr id="18" name="灯片编号占位符 5"/>
          <p:cNvSpPr>
            <a:spLocks noGrp="1"/>
          </p:cNvSpPr>
          <p:nvPr>
            <p:ph type="sldNum" sz="quarter" idx="4"/>
          </p:nvPr>
        </p:nvSpPr>
        <p:spPr>
          <a:xfrm>
            <a:off x="6553200" y="6356350"/>
            <a:ext cx="2133600" cy="365125"/>
          </a:xfrm>
          <a:prstGeom prst="rect">
            <a:avLst/>
          </a:prstGeom>
        </p:spPr>
        <p:txBody>
          <a:bodyPr/>
          <a:lstStyle>
            <a:lvl1pPr algn="r">
              <a:defRPr sz="1400">
                <a:solidFill>
                  <a:schemeClr val="bg1">
                    <a:lumMod val="65000"/>
                  </a:schemeClr>
                </a:solidFill>
              </a:defRPr>
            </a:lvl1pPr>
          </a:lstStyle>
          <a:p>
            <a:fld id="{B7A5BFCD-2DD0-1B4A-A6AE-A25793FF7F06}" type="slidenum">
              <a:rPr lang="zh-CN" altLang="en-US" smtClean="0"/>
            </a:fld>
            <a:endParaRPr lang="zh-CN" altLang="en-US" dirty="0"/>
          </a:p>
        </p:txBody>
      </p:sp>
      <p:grpSp>
        <p:nvGrpSpPr>
          <p:cNvPr id="19" name="组合 4"/>
          <p:cNvGrpSpPr/>
          <p:nvPr userDrawn="1"/>
        </p:nvGrpSpPr>
        <p:grpSpPr bwMode="auto">
          <a:xfrm>
            <a:off x="0" y="0"/>
            <a:ext cx="9180513" cy="923922"/>
            <a:chOff x="0" y="215900"/>
            <a:chExt cx="9180000" cy="923464"/>
          </a:xfrm>
        </p:grpSpPr>
        <p:sp>
          <p:nvSpPr>
            <p:cNvPr id="20"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21"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22"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4" name="Title 14"/>
          <p:cNvSpPr txBox="1"/>
          <p:nvPr userDrawn="1"/>
        </p:nvSpPr>
        <p:spPr>
          <a:xfrm>
            <a:off x="1219200" y="112395"/>
            <a:ext cx="7298690" cy="649605"/>
          </a:xfrm>
          <a:prstGeom prst="rect">
            <a:avLst/>
          </a:prstGeom>
        </p:spPr>
        <p:txBody>
          <a:bodyPr/>
          <a:lstStyle>
            <a:lvl1pPr algn="l" rtl="0" eaLnBrk="0" fontAlgn="base" hangingPunct="0">
              <a:spcBef>
                <a:spcPct val="0"/>
              </a:spcBef>
              <a:spcAft>
                <a:spcPct val="0"/>
              </a:spcAft>
              <a:defRPr sz="2800" b="1"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2pPr>
            <a:lvl3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3pPr>
            <a:lvl4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4pPr>
            <a:lvl5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5pPr>
            <a:lvl6pPr marL="4572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6pPr>
            <a:lvl7pPr marL="9144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7pPr>
            <a:lvl8pPr marL="13716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8pPr>
            <a:lvl9pPr marL="18288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9pPr>
          </a:lstStyle>
          <a:p>
            <a:r>
              <a:rPr lang="en-US"/>
              <a:t>Click to edit Master title style</a:t>
            </a:r>
            <a:endParaRPr lang="en-US" dirty="0"/>
          </a:p>
        </p:txBody>
      </p:sp>
      <p:sp>
        <p:nvSpPr>
          <p:cNvPr id="25" name="Content Placeholder 23"/>
          <p:cNvSpPr txBox="1"/>
          <p:nvPr userDrawn="1"/>
        </p:nvSpPr>
        <p:spPr>
          <a:xfrm>
            <a:off x="273051" y="77410"/>
            <a:ext cx="730552" cy="568325"/>
          </a:xfrm>
          <a:prstGeom prst="rect">
            <a:avLst/>
          </a:prstGeom>
        </p:spPr>
        <p:txBody>
          <a:bodyPr anchor="ctr"/>
          <a:lstStyle>
            <a:lvl1pPr marL="0" indent="0" algn="l" rtl="0" eaLnBrk="0" fontAlgn="base" hangingPunct="0">
              <a:spcBef>
                <a:spcPct val="20000"/>
              </a:spcBef>
              <a:spcAft>
                <a:spcPct val="0"/>
              </a:spcAft>
              <a:buClr>
                <a:srgbClr val="FF0000"/>
              </a:buClr>
              <a:buSzPct val="75000"/>
              <a:buFont typeface="Arial" panose="020B0604020202020204" pitchFamily="34" charset="0"/>
              <a:buNone/>
              <a:defRPr sz="2800" b="1" kern="1200">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400" dirty="0"/>
              <a:t>#</a:t>
            </a:r>
            <a:endParaRPr lang="en-US" sz="24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rtl="0" eaLnBrk="0" fontAlgn="base" hangingPunct="0">
        <a:spcBef>
          <a:spcPct val="0"/>
        </a:spcBef>
        <a:spcAft>
          <a:spcPct val="0"/>
        </a:spcAft>
        <a:defRPr sz="4400" b="1" kern="1200">
          <a:solidFill>
            <a:srgbClr val="1111FF"/>
          </a:solidFill>
          <a:latin typeface="楷体" panose="02010609060101010101" pitchFamily="49" charset="-122"/>
          <a:ea typeface="楷体" panose="02010609060101010101" pitchFamily="49" charset="-122"/>
          <a:cs typeface="楷体" panose="02010609060101010101" pitchFamily="49" charset="-122"/>
        </a:defRPr>
      </a:lvl1pPr>
      <a:lvl2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2pPr>
      <a:lvl3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3pPr>
      <a:lvl4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4pPr>
      <a:lvl5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5pPr>
      <a:lvl6pPr marL="4572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6pPr>
      <a:lvl7pPr marL="9144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7pPr>
      <a:lvl8pPr marL="13716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8pPr>
      <a:lvl9pPr marL="18288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9pPr>
    </p:titleStyle>
    <p:bodyStyle>
      <a:lvl1pPr marL="342900" indent="-342900" algn="l" rtl="0" eaLnBrk="0" fontAlgn="base" hangingPunct="0">
        <a:spcBef>
          <a:spcPct val="20000"/>
        </a:spcBef>
        <a:spcAft>
          <a:spcPct val="0"/>
        </a:spcAft>
        <a:buClr>
          <a:srgbClr val="FF0000"/>
        </a:buClr>
        <a:buSzPct val="75000"/>
        <a:buBlip>
          <a:blip r:embed="rId14"/>
        </a:buBlip>
        <a:defRPr sz="32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2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2.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png"/><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26.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0" Type="http://schemas.openxmlformats.org/officeDocument/2006/relationships/slideLayout" Target="../slideLayouts/slideLayout2.xml"/><Relationship Id="rId1"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jpeg"/><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1.jpe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9" Type="http://schemas.openxmlformats.org/officeDocument/2006/relationships/image" Target="../media/image80.jpeg"/><Relationship Id="rId8" Type="http://schemas.openxmlformats.org/officeDocument/2006/relationships/image" Target="../media/image79.jpeg"/><Relationship Id="rId7" Type="http://schemas.openxmlformats.org/officeDocument/2006/relationships/image" Target="../media/image78.jpeg"/><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png"/><Relationship Id="rId11" Type="http://schemas.openxmlformats.org/officeDocument/2006/relationships/slideLayout" Target="../slideLayouts/slideLayout2.xml"/><Relationship Id="rId10" Type="http://schemas.openxmlformats.org/officeDocument/2006/relationships/image" Target="../media/image81.jpeg"/><Relationship Id="rId1" Type="http://schemas.openxmlformats.org/officeDocument/2006/relationships/image" Target="../media/image7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image" Target="../media/image82.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8.jpeg"/><Relationship Id="rId2" Type="http://schemas.openxmlformats.org/officeDocument/2006/relationships/oleObject" Target="../embeddings/oleObject1.bin"/><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cs.virginia.edu/~robins/YouAndYourResearch.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4" Type="http://schemas.openxmlformats.org/officeDocument/2006/relationships/notesSlide" Target="../notesSlides/notesSlide11.xml"/><Relationship Id="rId33" Type="http://schemas.openxmlformats.org/officeDocument/2006/relationships/slideLayout" Target="../slideLayouts/slideLayout2.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image" Target="../media/image96.tiff"/><Relationship Id="rId5" Type="http://schemas.openxmlformats.org/officeDocument/2006/relationships/image" Target="../media/image95.tiff"/><Relationship Id="rId4" Type="http://schemas.openxmlformats.org/officeDocument/2006/relationships/image" Target="../media/image94.jpeg"/><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91.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jpeg"/><Relationship Id="rId1" Type="http://schemas.openxmlformats.org/officeDocument/2006/relationships/image" Target="../media/image9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5.jpeg"/><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image" Target="../media/image102.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jpe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jpeg"/><Relationship Id="rId1" Type="http://schemas.openxmlformats.org/officeDocument/2006/relationships/image" Target="../media/image108.jpe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jpeg"/><Relationship Id="rId1" Type="http://schemas.openxmlformats.org/officeDocument/2006/relationships/image" Target="../media/image110.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14.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image" Target="../media/image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Lecture1-2 Introduction (I)</a:t>
            </a:r>
            <a:endParaRPr lang="en-US" dirty="0"/>
          </a:p>
        </p:txBody>
      </p:sp>
      <p:sp>
        <p:nvSpPr>
          <p:cNvPr id="3" name="Text Placeholder 2"/>
          <p:cNvSpPr>
            <a:spLocks noGrp="1"/>
          </p:cNvSpPr>
          <p:nvPr>
            <p:ph type="body" idx="1"/>
          </p:nvPr>
        </p:nvSpPr>
        <p:spPr/>
        <p:txBody>
          <a:bodyPr/>
          <a:lstStyle/>
          <a:p>
            <a:r>
              <a:rPr lang="en-US" altLang="zh-CN" dirty="0">
                <a:solidFill>
                  <a:schemeClr val="bg1"/>
                </a:solidFill>
                <a:sym typeface="+mn-ea"/>
              </a:rPr>
              <a:t>Computer Organization and Architecture</a:t>
            </a:r>
            <a:endParaRPr lang="en-US" altLang="zh-CN" b="1" dirty="0">
              <a:solidFill>
                <a:schemeClr val="bg1"/>
              </a:solidFill>
              <a:effectLst>
                <a:outerShdw blurRad="38100" dist="38100" dir="2700000" algn="tl">
                  <a:srgbClr val="000000"/>
                </a:outerShdw>
              </a:effectLst>
              <a:latin typeface="黑体" panose="02010609060101010101" pitchFamily="49" charset="-122"/>
              <a:sym typeface="+mn-ea"/>
            </a:endParaRPr>
          </a:p>
        </p:txBody>
      </p:sp>
      <p:sp>
        <p:nvSpPr>
          <p:cNvPr id="4" name="Date Placeholder 3"/>
          <p:cNvSpPr>
            <a:spLocks noGrp="1"/>
          </p:cNvSpPr>
          <p:nvPr>
            <p:ph type="dt" sz="half" idx="10"/>
          </p:nvPr>
        </p:nvSpPr>
        <p:spPr/>
        <p:txBody>
          <a:bodyPr/>
          <a:lstStyle/>
          <a:p>
            <a:r>
              <a:rPr lang="en-US" altLang="zh-CN"/>
              <a:t>COaA, LEC01 Intro1</a:t>
            </a:r>
            <a:endParaRPr lang="en-US" altLang="zh-CN" dirty="0"/>
          </a:p>
        </p:txBody>
      </p:sp>
      <p:sp>
        <p:nvSpPr>
          <p:cNvPr id="7" name="Footer Placeholder 6"/>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bwMode="auto">
          <a:xfrm>
            <a:off x="0" y="3810"/>
            <a:ext cx="9180513" cy="923922"/>
            <a:chOff x="0" y="215900"/>
            <a:chExt cx="9180000" cy="923464"/>
          </a:xfrm>
        </p:grpSpPr>
        <p:sp>
          <p:nvSpPr>
            <p:cNvPr id="6"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7"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8" name="AutoShape 5"/>
            <p:cNvSpPr>
              <a:spLocks noChangeArrowheads="1"/>
            </p:cNvSpPr>
            <p:nvPr/>
          </p:nvSpPr>
          <p:spPr bwMode="auto">
            <a:xfrm>
              <a:off x="228587" y="215900"/>
              <a:ext cx="838153"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r>
                <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rPr>
                <a:t>1.1</a:t>
              </a:r>
              <a:endParaRPr lang="en-US" altLang="zh-CN" sz="20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燕尾形 8"/>
            <p:cNvSpPr>
              <a:spLocks noChangeArrowheads="1"/>
            </p:cNvSpPr>
            <p:nvPr/>
          </p:nvSpPr>
          <p:spPr bwMode="auto">
            <a:xfrm>
              <a:off x="886410" y="251442"/>
              <a:ext cx="7572587" cy="649283"/>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l" eaLnBrk="0" hangingPunct="0"/>
              <a:r>
                <a:rPr lang="en-US" altLang="zh-CN" sz="2800" dirty="0">
                  <a:solidFill>
                    <a:schemeClr val="bg1"/>
                  </a:solidFill>
                  <a:uFillTx/>
                  <a:latin typeface="Arial" panose="020B0604020202020204" pitchFamily="34" charset="0"/>
                  <a:sym typeface="+mn-ea"/>
                </a:rPr>
                <a:t>Programmers</a:t>
              </a:r>
              <a:r>
                <a:rPr lang="en-US" altLang="zh-CN" sz="2800" dirty="0">
                  <a:solidFill>
                    <a:schemeClr val="bg1"/>
                  </a:solidFill>
                  <a:latin typeface="Arial" panose="020B0604020202020204" pitchFamily="34" charset="0"/>
                  <a:sym typeface="+mn-ea"/>
                </a:rPr>
                <a:t>‘</a:t>
              </a:r>
              <a:r>
                <a:rPr lang="zh-CN" altLang="en-US" sz="2800" dirty="0">
                  <a:solidFill>
                    <a:schemeClr val="bg1"/>
                  </a:solidFill>
                  <a:uFillTx/>
                  <a:latin typeface="Arial" panose="020B0604020202020204" pitchFamily="34" charset="0"/>
                  <a:sym typeface="+mn-ea"/>
                </a:rPr>
                <a:t> </a:t>
              </a:r>
              <a:r>
                <a:rPr lang="en-US" altLang="zh-CN" sz="2800" dirty="0">
                  <a:solidFill>
                    <a:schemeClr val="bg1"/>
                  </a:solidFill>
                  <a:uFillTx/>
                  <a:latin typeface="Arial" panose="020B0604020202020204" pitchFamily="34" charset="0"/>
                  <a:sym typeface="+mn-ea"/>
                </a:rPr>
                <a:t>Essential</a:t>
              </a:r>
              <a:r>
                <a:rPr lang="zh-CN" altLang="en-US" sz="2800" dirty="0">
                  <a:solidFill>
                    <a:schemeClr val="bg1"/>
                  </a:solidFill>
                  <a:uFillTx/>
                  <a:latin typeface="Arial" panose="020B0604020202020204" pitchFamily="34" charset="0"/>
                  <a:sym typeface="+mn-ea"/>
                </a:rPr>
                <a:t> </a:t>
              </a:r>
              <a:r>
                <a:rPr lang="en-US" altLang="en-US" sz="2800" dirty="0">
                  <a:solidFill>
                    <a:schemeClr val="bg1"/>
                  </a:solidFill>
                  <a:uFillTx/>
                  <a:latin typeface="Arial" panose="020B0604020202020204" pitchFamily="34" charset="0"/>
                  <a:sym typeface="+mn-ea"/>
                </a:rPr>
                <a:t>About Hardware?</a:t>
              </a:r>
              <a:endParaRPr lang="en-US" altLang="en-US" sz="2800" b="1" dirty="0">
                <a:solidFill>
                  <a:schemeClr val="bg1"/>
                </a:solidFill>
                <a:uFillTx/>
                <a:latin typeface="Arial" panose="020B0604020202020204" pitchFamily="34" charset="0"/>
                <a:ea typeface="华文中宋" panose="02010600040101010101" pitchFamily="2" charset="-122"/>
                <a:sym typeface="+mn-ea"/>
              </a:endParaRPr>
            </a:p>
          </p:txBody>
        </p:sp>
      </p:grpSp>
      <p:sp>
        <p:nvSpPr>
          <p:cNvPr id="10245" name="Text Box 4"/>
          <p:cNvSpPr txBox="1"/>
          <p:nvPr/>
        </p:nvSpPr>
        <p:spPr>
          <a:xfrm>
            <a:off x="30480" y="1564005"/>
            <a:ext cx="9207500" cy="37856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lvl="0" eaLnBrk="1" hangingPunct="1">
              <a:spcBef>
                <a:spcPct val="0"/>
              </a:spcBef>
              <a:buClr>
                <a:srgbClr val="290CFC"/>
              </a:buClr>
              <a:buFont typeface="Wingdings" panose="05000000000000000000" charset="0"/>
              <a:buChar char="Ø"/>
            </a:pPr>
            <a:r>
              <a:rPr lang="en-US" altLang="en-US" sz="2400" dirty="0">
                <a:latin typeface="Arial" panose="020B0604020202020204" pitchFamily="34" charset="0"/>
              </a:rPr>
              <a:t> </a:t>
            </a:r>
            <a:r>
              <a:rPr lang="en-US" altLang="en-US" sz="2400" b="1" dirty="0">
                <a:solidFill>
                  <a:srgbClr val="3333CC"/>
                </a:solidFill>
                <a:uFillTx/>
                <a:latin typeface="Arial" panose="020B0604020202020204" pitchFamily="34" charset="0"/>
              </a:rPr>
              <a:t>Must know how to evaluate program performance and energy</a:t>
            </a:r>
            <a:endParaRPr lang="en-US" altLang="en-US" sz="2400" b="1" dirty="0">
              <a:solidFill>
                <a:srgbClr val="3333CC"/>
              </a:solidFill>
              <a:uFillTx/>
              <a:latin typeface="Arial" panose="020B0604020202020204" pitchFamily="34" charset="0"/>
            </a:endParaRPr>
          </a:p>
          <a:p>
            <a:pPr marL="0" lvl="0" indent="0" eaLnBrk="1" hangingPunct="1">
              <a:spcBef>
                <a:spcPct val="0"/>
              </a:spcBef>
              <a:buClr>
                <a:srgbClr val="CC0000"/>
              </a:buClr>
            </a:pPr>
            <a:endParaRPr lang="en-US" altLang="en-US" sz="2400" b="1" dirty="0">
              <a:solidFill>
                <a:srgbClr val="3333CC"/>
              </a:solidFill>
              <a:uFillTx/>
              <a:latin typeface="Arial" panose="020B0604020202020204" pitchFamily="34" charset="0"/>
            </a:endParaRPr>
          </a:p>
          <a:p>
            <a:pPr lvl="0" eaLnBrk="1" hangingPunct="1">
              <a:spcBef>
                <a:spcPct val="0"/>
              </a:spcBef>
              <a:buClr>
                <a:srgbClr val="290CFC"/>
              </a:buClr>
              <a:buFont typeface="Wingdings" panose="05000000000000000000" charset="0"/>
              <a:buChar char="Ø"/>
            </a:pPr>
            <a:r>
              <a:rPr lang="en-US" altLang="en-US" sz="2400" b="1" dirty="0">
                <a:solidFill>
                  <a:srgbClr val="3333CC"/>
                </a:solidFill>
                <a:uFillTx/>
                <a:latin typeface="Arial" panose="020B0604020202020204" pitchFamily="34" charset="0"/>
              </a:rPr>
              <a:t> Memory management: if we understand how/where data is placed, we can help ensure that relevant data is nearby</a:t>
            </a:r>
            <a:endParaRPr lang="en-US" altLang="en-US" sz="2400" b="1" dirty="0">
              <a:solidFill>
                <a:srgbClr val="3333CC"/>
              </a:solidFill>
              <a:uFillTx/>
              <a:latin typeface="Arial" panose="020B0604020202020204" pitchFamily="34" charset="0"/>
            </a:endParaRPr>
          </a:p>
          <a:p>
            <a:pPr marL="0" lvl="0" indent="0" eaLnBrk="1" hangingPunct="1">
              <a:spcBef>
                <a:spcPct val="0"/>
              </a:spcBef>
              <a:buClr>
                <a:srgbClr val="CC0000"/>
              </a:buClr>
              <a:buNone/>
            </a:pPr>
            <a:endParaRPr lang="en-US" altLang="en-US" sz="2400" b="1" dirty="0">
              <a:solidFill>
                <a:srgbClr val="3333CC"/>
              </a:solidFill>
              <a:uFillTx/>
              <a:latin typeface="Arial" panose="020B0604020202020204" pitchFamily="34" charset="0"/>
            </a:endParaRPr>
          </a:p>
          <a:p>
            <a:pPr lvl="0" eaLnBrk="1" hangingPunct="1">
              <a:spcBef>
                <a:spcPct val="0"/>
              </a:spcBef>
              <a:buClr>
                <a:srgbClr val="290CFC"/>
              </a:buClr>
              <a:buFont typeface="Wingdings" panose="05000000000000000000" charset="0"/>
              <a:buChar char="Ø"/>
            </a:pPr>
            <a:r>
              <a:rPr lang="en-US" altLang="en-US" sz="2400" b="1" dirty="0">
                <a:solidFill>
                  <a:srgbClr val="3333CC"/>
                </a:solidFill>
                <a:uFillTx/>
                <a:latin typeface="Arial" panose="020B0604020202020204" pitchFamily="34" charset="0"/>
              </a:rPr>
              <a:t> </a:t>
            </a:r>
            <a:r>
              <a:rPr lang="en-US" altLang="en-US" sz="2400" b="1" dirty="0">
                <a:solidFill>
                  <a:srgbClr val="3333CC"/>
                </a:solidFill>
                <a:latin typeface="Arial" panose="020B0604020202020204" pitchFamily="34" charset="0"/>
              </a:rPr>
              <a:t>Thread management: if we understand how threads interact, we can write smarter multi-threaded programs</a:t>
            </a:r>
            <a:endParaRPr lang="en-US" altLang="en-US" sz="2400" b="1" dirty="0">
              <a:solidFill>
                <a:srgbClr val="3333CC"/>
              </a:solidFill>
              <a:latin typeface="Arial" panose="020B0604020202020204" pitchFamily="34" charset="0"/>
            </a:endParaRPr>
          </a:p>
          <a:p>
            <a:pPr marL="0" lvl="0" indent="0" eaLnBrk="1" hangingPunct="1">
              <a:spcBef>
                <a:spcPct val="0"/>
              </a:spcBef>
              <a:buClr>
                <a:srgbClr val="CC0000"/>
              </a:buClr>
              <a:buNone/>
            </a:pPr>
            <a:endParaRPr lang="en-US" altLang="en-US" sz="2400" b="1" dirty="0">
              <a:solidFill>
                <a:srgbClr val="FF0000"/>
              </a:solidFill>
              <a:uFillTx/>
              <a:latin typeface="Arial" panose="020B0604020202020204" pitchFamily="34" charset="0"/>
            </a:endParaRPr>
          </a:p>
          <a:p>
            <a:pPr marL="0" lvl="0" indent="0" eaLnBrk="1" hangingPunct="1">
              <a:spcBef>
                <a:spcPct val="0"/>
              </a:spcBef>
              <a:buClr>
                <a:srgbClr val="CC0000"/>
              </a:buClr>
              <a:buNone/>
            </a:pPr>
            <a:r>
              <a:rPr lang="en-US" altLang="en-US" sz="2400" b="1" dirty="0">
                <a:solidFill>
                  <a:srgbClr val="2003F3"/>
                </a:solidFill>
                <a:uFillTx/>
                <a:latin typeface="Arial" panose="020B0604020202020204" pitchFamily="34" charset="0"/>
              </a:rPr>
              <a:t>    </a:t>
            </a:r>
            <a:r>
              <a:rPr lang="en-US" altLang="en-US" sz="2400" b="1" dirty="0">
                <a:solidFill>
                  <a:srgbClr val="2003F3"/>
                </a:solidFill>
                <a:uFillTx/>
                <a:latin typeface="Arial" panose="020B0604020202020204" pitchFamily="34" charset="0"/>
                <a:sym typeface="Wingdings" panose="05000000000000000000" pitchFamily="2" charset="2"/>
              </a:rPr>
              <a:t> Why do we care about multi-threaded programs?</a:t>
            </a:r>
            <a:endParaRPr lang="en-US" altLang="en-US" sz="2400" b="1" dirty="0">
              <a:solidFill>
                <a:srgbClr val="2003F3"/>
              </a:solidFill>
              <a:uFillTx/>
              <a:latin typeface="Arial" panose="020B0604020202020204" pitchFamily="34" charset="0"/>
              <a:sym typeface="Wingdings" panose="05000000000000000000" pitchFamily="2" charset="2"/>
            </a:endParaRPr>
          </a:p>
        </p:txBody>
      </p:sp>
      <p:sp>
        <p:nvSpPr>
          <p:cNvPr id="2" name="Date Placeholder 1"/>
          <p:cNvSpPr>
            <a:spLocks noGrp="1"/>
          </p:cNvSpPr>
          <p:nvPr>
            <p:ph type="dt" sz="half" idx="10"/>
          </p:nvPr>
        </p:nvSpPr>
        <p:spPr/>
        <p:txBody>
          <a:bodyPr/>
          <a:lstStyle/>
          <a:p>
            <a:r>
              <a:rPr lang="en-US" altLang="zh-CN"/>
              <a:t>COaA, LEC01 Intro1</a:t>
            </a:r>
            <a:endParaRPr lang="zh-CN" altLang="en-US" dirty="0"/>
          </a:p>
        </p:txBody>
      </p:sp>
      <p:sp>
        <p:nvSpPr>
          <p:cNvPr id="3" name="Slide Number Placeholder 2"/>
          <p:cNvSpPr>
            <a:spLocks noGrp="1"/>
          </p:cNvSpPr>
          <p:nvPr>
            <p:ph type="sldNum" sz="quarter" idx="12"/>
          </p:nvPr>
        </p:nvSpPr>
        <p:spPr/>
        <p:txBody>
          <a:bodyPr/>
          <a:lstStyle/>
          <a:p>
            <a:fld id="{510B78EF-FFB4-2147-8E30-E884CE756947}" type="slidenum">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Extension Reading</a:t>
            </a:r>
            <a:endParaRPr lang="en-US" dirty="0"/>
          </a:p>
          <a:p>
            <a:pPr lvl="1"/>
            <a:r>
              <a:rPr lang="en-US" dirty="0"/>
              <a:t>1.12 Historical Perspective and Further Reading </a:t>
            </a:r>
            <a:endParaRPr lang="en-US" dirty="0"/>
          </a:p>
          <a:p>
            <a:pPr lvl="2"/>
            <a:r>
              <a:rPr lang="en-US"/>
              <a:t>Available online </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Reading Assignment</a:t>
            </a:r>
            <a:endParaRPr lang="en-US" dirty="0"/>
          </a:p>
        </p:txBody>
      </p:sp>
      <p:sp>
        <p:nvSpPr>
          <p:cNvPr id="7" name="Content Placeholder 6"/>
          <p:cNvSpPr>
            <a:spLocks noGrp="1"/>
          </p:cNvSpPr>
          <p:nvPr>
            <p:ph sz="quarter" idx="13"/>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fontScale="85000" lnSpcReduction="20000"/>
          </a:bodyPr>
          <a:lstStyle/>
          <a:p>
            <a:pPr marL="0" lvl="0" indent="0" eaLnBrk="1" hangingPunct="1">
              <a:spcBef>
                <a:spcPct val="0"/>
              </a:spcBef>
              <a:buClr>
                <a:srgbClr val="CC0000"/>
              </a:buClr>
              <a:buNone/>
            </a:pPr>
            <a:r>
              <a:rPr lang="en-US" altLang="en-US" b="1" dirty="0">
                <a:solidFill>
                  <a:srgbClr val="3333CC"/>
                </a:solidFill>
                <a:latin typeface="Arial" panose="020B0604020202020204" pitchFamily="34" charset="0"/>
              </a:rPr>
              <a:t>200x speedup for matrix vector multiplication</a:t>
            </a:r>
            <a:endParaRPr lang="en-US" altLang="en-US" b="1" dirty="0">
              <a:solidFill>
                <a:srgbClr val="3333CC"/>
              </a:solidFill>
              <a:latin typeface="Arial" panose="020B0604020202020204" pitchFamily="34" charset="0"/>
            </a:endParaRPr>
          </a:p>
          <a:p>
            <a:pPr marL="0" lvl="0" indent="0" eaLnBrk="1" hangingPunct="1">
              <a:spcBef>
                <a:spcPct val="0"/>
              </a:spcBef>
              <a:buClr>
                <a:srgbClr val="CC0000"/>
              </a:buClr>
            </a:pPr>
            <a:endParaRPr lang="en-US" altLang="en-US" b="1" dirty="0">
              <a:solidFill>
                <a:srgbClr val="3333CC"/>
              </a:solidFill>
              <a:latin typeface="Arial" panose="020B0604020202020204" pitchFamily="34" charset="0"/>
            </a:endParaRPr>
          </a:p>
          <a:p>
            <a:pPr lvl="0" eaLnBrk="1" hangingPunct="1">
              <a:spcBef>
                <a:spcPct val="0"/>
              </a:spcBef>
              <a:buClr>
                <a:srgbClr val="290CFC"/>
              </a:buClr>
              <a:buFont typeface="Wingdings" panose="05000000000000000000" charset="0"/>
              <a:buChar char="Ø"/>
            </a:pPr>
            <a:r>
              <a:rPr lang="en-US" altLang="en-US" b="1" i="1" dirty="0">
                <a:solidFill>
                  <a:srgbClr val="3333CC"/>
                </a:solidFill>
                <a:latin typeface="Arial" panose="020B0604020202020204" pitchFamily="34" charset="0"/>
              </a:rPr>
              <a:t>Data level parallelism(DLP, SIMD)</a:t>
            </a:r>
            <a:r>
              <a:rPr lang="en-US" altLang="en-US" b="1" dirty="0">
                <a:solidFill>
                  <a:srgbClr val="3333CC"/>
                </a:solidFill>
                <a:latin typeface="Arial" panose="020B0604020202020204" pitchFamily="34" charset="0"/>
              </a:rPr>
              <a:t>: 3.8x (Ch. 3)</a:t>
            </a:r>
            <a:endParaRPr lang="en-US" altLang="en-US" b="1" dirty="0">
              <a:solidFill>
                <a:srgbClr val="3333CC"/>
              </a:solidFill>
              <a:latin typeface="Arial" panose="020B0604020202020204" pitchFamily="34" charset="0"/>
            </a:endParaRPr>
          </a:p>
          <a:p>
            <a:pPr lvl="0" eaLnBrk="1" hangingPunct="1">
              <a:spcBef>
                <a:spcPct val="0"/>
              </a:spcBef>
              <a:buClr>
                <a:srgbClr val="290CFC"/>
              </a:buClr>
              <a:buFont typeface="Wingdings" panose="05000000000000000000" charset="0"/>
              <a:buChar char="Ø"/>
            </a:pPr>
            <a:r>
              <a:rPr lang="en-US" altLang="en-US" b="1" dirty="0">
                <a:solidFill>
                  <a:srgbClr val="3333CC"/>
                </a:solidFill>
                <a:latin typeface="Arial" panose="020B0604020202020204" pitchFamily="34" charset="0"/>
              </a:rPr>
              <a:t>Loop unrolling and out-of-order execution</a:t>
            </a:r>
            <a:r>
              <a:rPr lang="zh-CN" altLang="en-US" b="1" dirty="0">
                <a:solidFill>
                  <a:srgbClr val="3333CC"/>
                </a:solidFill>
                <a:latin typeface="Arial" panose="020B0604020202020204" pitchFamily="34" charset="0"/>
              </a:rPr>
              <a:t>， </a:t>
            </a:r>
            <a:r>
              <a:rPr lang="en-US" altLang="zh-CN" b="1" i="1" dirty="0">
                <a:solidFill>
                  <a:srgbClr val="3333CC"/>
                </a:solidFill>
                <a:latin typeface="Arial" panose="020B0604020202020204" pitchFamily="34" charset="0"/>
              </a:rPr>
              <a:t>Instruction Level Parallelism(ILP)</a:t>
            </a:r>
            <a:r>
              <a:rPr lang="en-US" altLang="en-US" b="1" dirty="0">
                <a:solidFill>
                  <a:srgbClr val="3333CC"/>
                </a:solidFill>
                <a:latin typeface="Arial" panose="020B0604020202020204" pitchFamily="34" charset="0"/>
              </a:rPr>
              <a:t>:2.3x</a:t>
            </a:r>
            <a:r>
              <a:rPr lang="en-US" altLang="zh-CN" b="1" dirty="0">
                <a:solidFill>
                  <a:srgbClr val="3333CC"/>
                </a:solidFill>
                <a:latin typeface="Arial" panose="020B0604020202020204" pitchFamily="34" charset="0"/>
              </a:rPr>
              <a:t> (Ch.4)</a:t>
            </a:r>
            <a:endParaRPr lang="en-US" altLang="en-US" b="1" dirty="0">
              <a:solidFill>
                <a:srgbClr val="3333CC"/>
              </a:solidFill>
              <a:latin typeface="Arial" panose="020B0604020202020204" pitchFamily="34" charset="0"/>
            </a:endParaRPr>
          </a:p>
          <a:p>
            <a:pPr lvl="0" eaLnBrk="1" hangingPunct="1">
              <a:spcBef>
                <a:spcPct val="0"/>
              </a:spcBef>
              <a:buClr>
                <a:srgbClr val="290CFC"/>
              </a:buClr>
              <a:buFont typeface="Wingdings" panose="05000000000000000000" charset="0"/>
              <a:buChar char="Ø"/>
            </a:pPr>
            <a:r>
              <a:rPr lang="en-US" altLang="en-US" b="1" dirty="0">
                <a:solidFill>
                  <a:srgbClr val="3333CC"/>
                </a:solidFill>
                <a:latin typeface="Arial" panose="020B0604020202020204" pitchFamily="34" charset="0"/>
              </a:rPr>
              <a:t>Cache blocking, </a:t>
            </a:r>
            <a:r>
              <a:rPr lang="en-US" altLang="en-US" b="1" i="1" dirty="0">
                <a:solidFill>
                  <a:srgbClr val="3333CC"/>
                </a:solidFill>
                <a:latin typeface="Arial" panose="020B0604020202020204" pitchFamily="34" charset="0"/>
              </a:rPr>
              <a:t>Memory Hierarchy Optimization</a:t>
            </a:r>
            <a:r>
              <a:rPr lang="en-US" altLang="en-US" b="1" dirty="0">
                <a:solidFill>
                  <a:srgbClr val="3333CC"/>
                </a:solidFill>
                <a:latin typeface="Arial" panose="020B0604020202020204" pitchFamily="34" charset="0"/>
              </a:rPr>
              <a:t>: 2.5x (Ch. 5)</a:t>
            </a:r>
            <a:endParaRPr lang="en-US" altLang="en-US" b="1" dirty="0">
              <a:solidFill>
                <a:srgbClr val="3333CC"/>
              </a:solidFill>
              <a:latin typeface="Arial" panose="020B0604020202020204" pitchFamily="34" charset="0"/>
            </a:endParaRPr>
          </a:p>
          <a:p>
            <a:pPr lvl="0" eaLnBrk="1" hangingPunct="1">
              <a:spcBef>
                <a:spcPct val="0"/>
              </a:spcBef>
              <a:buClr>
                <a:srgbClr val="290CFC"/>
              </a:buClr>
              <a:buFont typeface="Wingdings" panose="05000000000000000000" charset="0"/>
              <a:buChar char="Ø"/>
            </a:pPr>
            <a:r>
              <a:rPr lang="en-US" altLang="en-US" b="1" i="1" dirty="0">
                <a:solidFill>
                  <a:srgbClr val="3333CC"/>
                </a:solidFill>
              </a:rPr>
              <a:t>Thread Level Parallelism</a:t>
            </a:r>
            <a:r>
              <a:rPr lang="en-US" altLang="en-US" b="1" dirty="0">
                <a:solidFill>
                  <a:srgbClr val="3333CC"/>
                </a:solidFill>
                <a:latin typeface="Arial" panose="020B0604020202020204" pitchFamily="34" charset="0"/>
              </a:rPr>
              <a:t>, parallel for loops in Multicore systems: 14x (Ch. 6)</a:t>
            </a:r>
            <a:endParaRPr lang="en-US" altLang="en-US" b="1" dirty="0">
              <a:solidFill>
                <a:srgbClr val="3333CC"/>
              </a:solidFill>
              <a:latin typeface="Arial" panose="020B0604020202020204" pitchFamily="34" charset="0"/>
            </a:endParaRPr>
          </a:p>
          <a:p>
            <a:pPr lvl="0" eaLnBrk="1" hangingPunct="1">
              <a:spcBef>
                <a:spcPct val="0"/>
              </a:spcBef>
              <a:buClr>
                <a:srgbClr val="CC0000"/>
              </a:buClr>
            </a:pPr>
            <a:endParaRPr lang="en-US" altLang="en-US" b="1" dirty="0">
              <a:solidFill>
                <a:srgbClr val="3333CC"/>
              </a:solidFill>
              <a:latin typeface="Arial" panose="020B0604020202020204" pitchFamily="34" charset="0"/>
            </a:endParaRPr>
          </a:p>
          <a:p>
            <a:pPr marL="0" lvl="0" indent="0" eaLnBrk="1" hangingPunct="1">
              <a:spcBef>
                <a:spcPct val="0"/>
              </a:spcBef>
              <a:buClr>
                <a:srgbClr val="CC0000"/>
              </a:buClr>
              <a:buNone/>
            </a:pPr>
            <a:r>
              <a:rPr lang="en-US" altLang="en-US" b="1" dirty="0">
                <a:solidFill>
                  <a:srgbClr val="FF0000"/>
                </a:solidFill>
                <a:latin typeface="Arial" panose="020B0604020202020204" pitchFamily="34" charset="0"/>
              </a:rPr>
              <a:t>Further, can use accelerators to get an additional 100x.</a:t>
            </a:r>
            <a:endParaRPr lang="en-US" altLang="en-US" b="1" dirty="0">
              <a:solidFill>
                <a:srgbClr val="FF0000"/>
              </a:solidFill>
              <a:latin typeface="Arial" panose="020B0604020202020204" pitchFamily="34" charset="0"/>
            </a:endParaRPr>
          </a:p>
        </p:txBody>
      </p:sp>
      <p:sp>
        <p:nvSpPr>
          <p:cNvPr id="4" name="灯片编号占位符 3"/>
          <p:cNvSpPr>
            <a:spLocks noGrp="1"/>
          </p:cNvSpPr>
          <p:nvPr>
            <p:ph type="sldNum" sz="quarter" idx="12"/>
          </p:nvPr>
        </p:nvSpPr>
        <p:spPr/>
        <p:txBody>
          <a:bodyPr/>
          <a:lstStyle/>
          <a:p>
            <a:fld id="{8F13D7E1-0B2D-D143-9958-0B614F2CE71D}" type="slidenum">
              <a:rPr lang="zh-CN" altLang="en-US"/>
            </a:fld>
            <a:endParaRPr lang="zh-CN" altLang="en-US"/>
          </a:p>
        </p:txBody>
      </p:sp>
      <p:sp>
        <p:nvSpPr>
          <p:cNvPr id="2" name="Title 1"/>
          <p:cNvSpPr>
            <a:spLocks noGrp="1"/>
          </p:cNvSpPr>
          <p:nvPr>
            <p:ph type="title"/>
          </p:nvPr>
        </p:nvSpPr>
        <p:spPr/>
        <p:txBody>
          <a:bodyPr/>
          <a:lstStyle/>
          <a:p>
            <a:r>
              <a:rPr lang="en-US" dirty="0"/>
              <a:t>Example</a:t>
            </a:r>
            <a:endParaRPr lang="en-US" dirty="0"/>
          </a:p>
        </p:txBody>
      </p:sp>
      <p:sp>
        <p:nvSpPr>
          <p:cNvPr id="11" name="Content Placeholder 10"/>
          <p:cNvSpPr>
            <a:spLocks noGrp="1"/>
          </p:cNvSpPr>
          <p:nvPr>
            <p:ph sz="quarter" idx="13"/>
          </p:nvPr>
        </p:nvSpPr>
        <p:spPr/>
        <p:txBody>
          <a:bodyPr anchor="ctr"/>
          <a:lstStyle/>
          <a:p>
            <a:r>
              <a:rPr lang="en-US" sz="2400" dirty="0"/>
              <a:t>1.1</a:t>
            </a:r>
            <a:endParaRPr lang="en-US" sz="2400" dirty="0"/>
          </a:p>
        </p:txBody>
      </p:sp>
      <p:sp>
        <p:nvSpPr>
          <p:cNvPr id="12" name="Date Placeholder 11"/>
          <p:cNvSpPr>
            <a:spLocks noGrp="1"/>
          </p:cNvSpPr>
          <p:nvPr>
            <p:ph type="dt" sz="half" idx="10"/>
          </p:nvPr>
        </p:nvSpPr>
        <p:spPr/>
        <p:txBody>
          <a:bodyPr/>
          <a:lstStyle/>
          <a:p>
            <a:r>
              <a:rPr lang="en-US" altLang="zh-CN"/>
              <a:t>COaA, LEC01 Intro1</a:t>
            </a:r>
            <a:endParaRPr lang="en-US" altLang="zh-CN" dirty="0"/>
          </a:p>
        </p:txBody>
      </p:sp>
      <p:sp>
        <p:nvSpPr>
          <p:cNvPr id="13" name="Footer Placeholder 12"/>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990600" y="3276600"/>
            <a:ext cx="2209202" cy="2686130"/>
          </a:xfrm>
          <a:prstGeom prst="rect">
            <a:avLst/>
          </a:prstGeom>
        </p:spPr>
      </p:pic>
      <p:pic>
        <p:nvPicPr>
          <p:cNvPr id="11" name="Picture 10"/>
          <p:cNvPicPr>
            <a:picLocks noChangeAspect="1"/>
          </p:cNvPicPr>
          <p:nvPr/>
        </p:nvPicPr>
        <p:blipFill>
          <a:blip r:embed="rId2"/>
          <a:stretch>
            <a:fillRect/>
          </a:stretch>
        </p:blipFill>
        <p:spPr>
          <a:xfrm>
            <a:off x="3240084" y="3269839"/>
            <a:ext cx="2185088" cy="2692891"/>
          </a:xfrm>
          <a:prstGeom prst="rect">
            <a:avLst/>
          </a:prstGeom>
        </p:spPr>
      </p:pic>
      <p:pic>
        <p:nvPicPr>
          <p:cNvPr id="12" name="Picture 11"/>
          <p:cNvPicPr>
            <a:picLocks noChangeAspect="1"/>
          </p:cNvPicPr>
          <p:nvPr/>
        </p:nvPicPr>
        <p:blipFill>
          <a:blip r:embed="rId3"/>
          <a:stretch>
            <a:fillRect/>
          </a:stretch>
        </p:blipFill>
        <p:spPr>
          <a:xfrm>
            <a:off x="5465454" y="3269839"/>
            <a:ext cx="2175766" cy="2686130"/>
          </a:xfrm>
          <a:prstGeom prst="rect">
            <a:avLst/>
          </a:prstGeom>
        </p:spPr>
      </p:pic>
      <p:sp>
        <p:nvSpPr>
          <p:cNvPr id="2" name="Content Placeholder 1"/>
          <p:cNvSpPr>
            <a:spLocks noGrp="1"/>
          </p:cNvSpPr>
          <p:nvPr>
            <p:ph idx="1"/>
          </p:nvPr>
        </p:nvSpPr>
        <p:spPr/>
        <p:txBody>
          <a:bodyPr>
            <a:normAutofit lnSpcReduction="10000"/>
          </a:bodyPr>
          <a:lstStyle/>
          <a:p>
            <a:r>
              <a:rPr lang="en-US" sz="2000" dirty="0"/>
              <a:t>Instructor:   </a:t>
            </a:r>
            <a:r>
              <a:rPr lang="en-US" sz="2000" dirty="0" err="1"/>
              <a:t>Jianfeng</a:t>
            </a:r>
            <a:r>
              <a:rPr lang="en-US" sz="2000" dirty="0"/>
              <a:t> An, Meng Zhang and Danghui Wang</a:t>
            </a:r>
            <a:br>
              <a:rPr lang="en-US" sz="2000" dirty="0"/>
            </a:br>
            <a:r>
              <a:rPr lang="en-US" sz="2000" dirty="0"/>
              <a:t>                           </a:t>
            </a:r>
            <a:r>
              <a:rPr lang="en-US" sz="2000" dirty="0" err="1">
                <a:solidFill>
                  <a:srgbClr val="2003F3"/>
                </a:solidFill>
              </a:rPr>
              <a:t>anjf</a:t>
            </a:r>
            <a:r>
              <a:rPr lang="en-US" sz="2000" dirty="0">
                <a:solidFill>
                  <a:srgbClr val="2003F3"/>
                </a:solidFill>
              </a:rPr>
              <a:t>, </a:t>
            </a:r>
            <a:r>
              <a:rPr lang="en-US" sz="2000" dirty="0" err="1">
                <a:solidFill>
                  <a:srgbClr val="2003F3"/>
                </a:solidFill>
              </a:rPr>
              <a:t>zhangm</a:t>
            </a:r>
            <a:r>
              <a:rPr lang="en-US" sz="2000" dirty="0">
                <a:solidFill>
                  <a:srgbClr val="2003F3"/>
                </a:solidFill>
              </a:rPr>
              <a:t>, wangdh@nwpu.edu.cn</a:t>
            </a:r>
            <a:br>
              <a:rPr lang="en-US" sz="2000" dirty="0"/>
            </a:br>
            <a:r>
              <a:rPr lang="en-US" sz="2000" dirty="0"/>
              <a:t>                           </a:t>
            </a:r>
            <a:r>
              <a:rPr lang="en-US" sz="2000" dirty="0">
                <a:solidFill>
                  <a:srgbClr val="2003F3"/>
                </a:solidFill>
              </a:rPr>
              <a:t>Room </a:t>
            </a:r>
            <a:r>
              <a:rPr lang="en-US" altLang="zh-CN" sz="2000" dirty="0">
                <a:solidFill>
                  <a:srgbClr val="2003F3"/>
                </a:solidFill>
              </a:rPr>
              <a:t>440/</a:t>
            </a:r>
            <a:r>
              <a:rPr lang="en-US" sz="2000" dirty="0">
                <a:solidFill>
                  <a:srgbClr val="2003F3"/>
                </a:solidFill>
              </a:rPr>
              <a:t>411/436  CS Building</a:t>
            </a:r>
            <a:endParaRPr lang="en-US" sz="2000" dirty="0">
              <a:solidFill>
                <a:srgbClr val="2003F3"/>
              </a:solidFill>
            </a:endParaRPr>
          </a:p>
          <a:p>
            <a:r>
              <a:rPr lang="en-US" sz="2000" dirty="0"/>
              <a:t>Books:</a:t>
            </a:r>
            <a:endParaRPr lang="en-US" sz="2000" dirty="0"/>
          </a:p>
          <a:p>
            <a:pPr lvl="1"/>
            <a:r>
              <a:rPr lang="en-US" sz="1600" dirty="0">
                <a:solidFill>
                  <a:srgbClr val="2003F3"/>
                </a:solidFill>
              </a:rPr>
              <a:t>Textbooks: “</a:t>
            </a:r>
            <a:r>
              <a:rPr lang="en-US" sz="1600" b="1" i="1" dirty="0">
                <a:solidFill>
                  <a:srgbClr val="2003F3"/>
                </a:solidFill>
              </a:rPr>
              <a:t>Computer Organization and Design</a:t>
            </a:r>
            <a:r>
              <a:rPr lang="en-US" sz="1600" dirty="0">
                <a:solidFill>
                  <a:srgbClr val="2003F3"/>
                </a:solidFill>
              </a:rPr>
              <a:t>” ,the </a:t>
            </a:r>
            <a:r>
              <a:rPr lang="en-US" altLang="zh-CN" sz="1600" dirty="0">
                <a:solidFill>
                  <a:srgbClr val="2003F3"/>
                </a:solidFill>
              </a:rPr>
              <a:t>6</a:t>
            </a:r>
            <a:r>
              <a:rPr lang="en-US" sz="1600" dirty="0">
                <a:solidFill>
                  <a:srgbClr val="2003F3"/>
                </a:solidFill>
              </a:rPr>
              <a:t>th Edition, Patterson and Hennessy, 2013</a:t>
            </a:r>
            <a:endParaRPr lang="en-US" sz="1600" dirty="0">
              <a:solidFill>
                <a:srgbClr val="2003F3"/>
              </a:solidFill>
            </a:endParaRPr>
          </a:p>
          <a:p>
            <a:pPr lvl="1"/>
            <a:r>
              <a:rPr lang="en-US" sz="1600" i="1" dirty="0">
                <a:solidFill>
                  <a:srgbClr val="2003F3"/>
                </a:solidFill>
              </a:rPr>
              <a:t>Chinese Version, Translated by Danghui Wang, </a:t>
            </a:r>
            <a:r>
              <a:rPr lang="en-US" sz="1600" i="1" dirty="0" err="1">
                <a:solidFill>
                  <a:srgbClr val="2003F3"/>
                </a:solidFill>
              </a:rPr>
              <a:t>Jichang</a:t>
            </a:r>
            <a:r>
              <a:rPr lang="en-US" sz="1600" i="1" dirty="0">
                <a:solidFill>
                  <a:srgbClr val="2003F3"/>
                </a:solidFill>
              </a:rPr>
              <a:t> Kang and </a:t>
            </a:r>
            <a:r>
              <a:rPr lang="en-US" sz="1600" i="1" dirty="0" err="1">
                <a:solidFill>
                  <a:srgbClr val="2003F3"/>
                </a:solidFill>
              </a:rPr>
              <a:t>Jianfeng</a:t>
            </a:r>
            <a:r>
              <a:rPr lang="en-US" sz="1600" i="1" dirty="0">
                <a:solidFill>
                  <a:srgbClr val="2003F3"/>
                </a:solidFill>
              </a:rPr>
              <a:t> An, </a:t>
            </a:r>
            <a:r>
              <a:rPr lang="en-US" altLang="zh-CN" sz="1600" i="1" dirty="0">
                <a:solidFill>
                  <a:srgbClr val="2003F3"/>
                </a:solidFill>
              </a:rPr>
              <a:t>2022</a:t>
            </a:r>
            <a:endParaRPr lang="en-US" sz="1600" i="1" dirty="0">
              <a:solidFill>
                <a:srgbClr val="2003F3"/>
              </a:solidFill>
            </a:endParaRPr>
          </a:p>
          <a:p>
            <a:pPr lvl="1"/>
            <a:r>
              <a:rPr lang="en-US" sz="1600" dirty="0"/>
              <a:t>Reference: “</a:t>
            </a:r>
            <a:r>
              <a:rPr lang="en-US" sz="1600" i="1" dirty="0"/>
              <a:t>Computer Architecture: A Quantitative  Approach</a:t>
            </a:r>
            <a:r>
              <a:rPr lang="en-US" sz="1600" dirty="0"/>
              <a:t>”,  the 5th Edition, Hennessy and Patterson,2011 </a:t>
            </a:r>
            <a:endParaRPr lang="en-US" sz="1600" dirty="0"/>
          </a:p>
          <a:p>
            <a:pPr lvl="1"/>
            <a:r>
              <a:rPr lang="en-US" sz="1600" dirty="0"/>
              <a:t>Computer Organization, </a:t>
            </a:r>
            <a:r>
              <a:rPr lang="en-US" sz="1600" dirty="0" err="1"/>
              <a:t>Shuofei</a:t>
            </a:r>
            <a:r>
              <a:rPr lang="en-US" sz="1600" dirty="0"/>
              <a:t> Tang</a:t>
            </a:r>
            <a:endParaRPr lang="en-US" sz="1600" dirty="0"/>
          </a:p>
          <a:p>
            <a:r>
              <a:rPr lang="en-US" sz="2000" dirty="0">
                <a:solidFill>
                  <a:srgbClr val="2003F3"/>
                </a:solidFill>
              </a:rPr>
              <a:t>Sli</a:t>
            </a:r>
            <a:r>
              <a:rPr lang="en-US" altLang="zh-CN" sz="2000" dirty="0">
                <a:solidFill>
                  <a:srgbClr val="2003F3"/>
                </a:solidFill>
              </a:rPr>
              <a:t>d</a:t>
            </a:r>
            <a:r>
              <a:rPr lang="en-US" sz="2000" dirty="0">
                <a:solidFill>
                  <a:srgbClr val="2003F3"/>
                </a:solidFill>
              </a:rPr>
              <a:t>es: English </a:t>
            </a:r>
            <a:endParaRPr lang="en-US" sz="2000" dirty="0">
              <a:solidFill>
                <a:srgbClr val="2003F3"/>
              </a:solidFill>
            </a:endParaRPr>
          </a:p>
          <a:p>
            <a:r>
              <a:rPr lang="en-US" sz="2000" dirty="0"/>
              <a:t>Grading Information</a:t>
            </a:r>
            <a:endParaRPr lang="en-US" sz="2000" dirty="0"/>
          </a:p>
          <a:p>
            <a:pPr lvl="1"/>
            <a:r>
              <a:rPr lang="en-US" sz="1600" dirty="0">
                <a:solidFill>
                  <a:srgbClr val="2003F3"/>
                </a:solidFill>
              </a:rPr>
              <a:t>Homework and attendance: 30%</a:t>
            </a:r>
            <a:endParaRPr lang="en-US" sz="1600" dirty="0">
              <a:solidFill>
                <a:srgbClr val="2003F3"/>
              </a:solidFill>
            </a:endParaRPr>
          </a:p>
          <a:p>
            <a:pPr lvl="1"/>
            <a:r>
              <a:rPr lang="en-US" sz="1600" dirty="0">
                <a:solidFill>
                  <a:srgbClr val="2003F3"/>
                </a:solidFill>
              </a:rPr>
              <a:t>Final Exam:70%</a:t>
            </a:r>
            <a:endParaRPr lang="en-US" sz="1600" dirty="0">
              <a:solidFill>
                <a:srgbClr val="2003F3"/>
              </a:solidFill>
            </a:endParaRPr>
          </a:p>
          <a:p>
            <a:pPr lvl="1"/>
            <a:r>
              <a:rPr lang="en-US" sz="1600" dirty="0">
                <a:solidFill>
                  <a:srgbClr val="2003F3"/>
                </a:solidFill>
              </a:rPr>
              <a:t>Extra bonus:?</a:t>
            </a:r>
            <a:endParaRPr lang="en-US" sz="1600" dirty="0">
              <a:solidFill>
                <a:srgbClr val="2003F3"/>
              </a:solidFill>
            </a:endParaRPr>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dirty="0"/>
          </a:p>
        </p:txBody>
      </p:sp>
      <p:sp>
        <p:nvSpPr>
          <p:cNvPr id="6" name="Title 5"/>
          <p:cNvSpPr>
            <a:spLocks noGrp="1"/>
          </p:cNvSpPr>
          <p:nvPr>
            <p:ph type="title"/>
          </p:nvPr>
        </p:nvSpPr>
        <p:spPr/>
        <p:txBody>
          <a:bodyPr/>
          <a:lstStyle/>
          <a:p>
            <a:r>
              <a:rPr lang="en-US" dirty="0"/>
              <a:t>Logistics &amp; Disciplines</a:t>
            </a:r>
            <a:endParaRPr lang="en-US" dirty="0"/>
          </a:p>
        </p:txBody>
      </p:sp>
      <p:sp>
        <p:nvSpPr>
          <p:cNvPr id="7" name="Content Placeholder 6"/>
          <p:cNvSpPr>
            <a:spLocks noGrp="1"/>
          </p:cNvSpPr>
          <p:nvPr>
            <p:ph sz="quarter" idx="13"/>
          </p:nvPr>
        </p:nvSpPr>
        <p:spPr/>
        <p:txBody>
          <a:bodyPr/>
          <a:lstStyle/>
          <a:p>
            <a:r>
              <a:rPr lang="en-US" dirty="0"/>
              <a:t>2.0</a:t>
            </a:r>
            <a:endParaRPr lang="en-US" dirty="0"/>
          </a:p>
        </p:txBody>
      </p:sp>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pic>
        <p:nvPicPr>
          <p:cNvPr id="15" name="Picture 14"/>
          <p:cNvPicPr>
            <a:picLocks noChangeAspect="1"/>
          </p:cNvPicPr>
          <p:nvPr/>
        </p:nvPicPr>
        <p:blipFill>
          <a:blip r:embed="rId4"/>
          <a:stretch>
            <a:fillRect/>
          </a:stretch>
        </p:blipFill>
        <p:spPr>
          <a:xfrm>
            <a:off x="4850979" y="4284205"/>
            <a:ext cx="1737167" cy="2140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Brief History of IT (Information Tech)</a:t>
            </a:r>
            <a:endParaRPr lang="en-US" dirty="0"/>
          </a:p>
        </p:txBody>
      </p:sp>
      <p:sp>
        <p:nvSpPr>
          <p:cNvPr id="7" name="Content Placeholder 6"/>
          <p:cNvSpPr>
            <a:spLocks noGrp="1"/>
          </p:cNvSpPr>
          <p:nvPr>
            <p:ph sz="quarter" idx="13"/>
          </p:nvPr>
        </p:nvSpPr>
        <p:spPr/>
        <p:txBody>
          <a:bodyPr/>
          <a:lstStyle/>
          <a:p>
            <a:r>
              <a:rPr lang="en-US" dirty="0"/>
              <a:t>3.0</a:t>
            </a:r>
            <a:endParaRPr lang="en-US" dirty="0"/>
          </a:p>
        </p:txBody>
      </p:sp>
      <p:sp>
        <p:nvSpPr>
          <p:cNvPr id="9" name="文本框 5"/>
          <p:cNvSpPr txBox="1"/>
          <p:nvPr/>
        </p:nvSpPr>
        <p:spPr>
          <a:xfrm>
            <a:off x="2147423" y="879150"/>
            <a:ext cx="6625305" cy="6863417"/>
          </a:xfrm>
          <a:prstGeom prst="rect">
            <a:avLst/>
          </a:prstGeom>
          <a:noFill/>
        </p:spPr>
        <p:txBody>
          <a:bodyPr wrap="square" rtlCol="0">
            <a:spAutoFit/>
          </a:bodyPr>
          <a:lstStyle/>
          <a:p>
            <a:r>
              <a:rPr lang="en-US" altLang="zh-CN" sz="2800" b="1" dirty="0">
                <a:solidFill>
                  <a:srgbClr val="1111FF"/>
                </a:solidFill>
              </a:rPr>
              <a:t>         Invention of writing, Sumer,</a:t>
            </a:r>
            <a:endParaRPr lang="en-US" altLang="zh-CN" sz="2800" b="1" dirty="0">
              <a:solidFill>
                <a:srgbClr val="1111FF"/>
              </a:solidFill>
            </a:endParaRPr>
          </a:p>
          <a:p>
            <a:r>
              <a:rPr lang="en-US" altLang="zh-CN" sz="2800" b="1" dirty="0">
                <a:solidFill>
                  <a:srgbClr val="1111FF"/>
                </a:solidFill>
              </a:rPr>
              <a:t>          3500 B.C.</a:t>
            </a:r>
            <a:endParaRPr lang="en-US" altLang="zh-CN" sz="2800" b="1" dirty="0">
              <a:solidFill>
                <a:srgbClr val="1111FF"/>
              </a:solidFill>
            </a:endParaRPr>
          </a:p>
          <a:p>
            <a:endParaRPr lang="en-US" altLang="zh-CN" sz="2800" b="1" dirty="0">
              <a:solidFill>
                <a:srgbClr val="1111FF"/>
              </a:solidFill>
            </a:endParaRPr>
          </a:p>
          <a:p>
            <a:r>
              <a:rPr lang="en-US" altLang="zh-CN" sz="2800" b="1" dirty="0">
                <a:solidFill>
                  <a:srgbClr val="1111FF"/>
                </a:solidFill>
              </a:rPr>
              <a:t>Oracle Characters, China, ~3000 years ago</a:t>
            </a:r>
            <a:endParaRPr lang="en-US" altLang="zh-CN" sz="2800" b="1" dirty="0">
              <a:solidFill>
                <a:srgbClr val="1111FF"/>
              </a:solidFill>
            </a:endParaRPr>
          </a:p>
          <a:p>
            <a:endParaRPr lang="en-US" altLang="zh-CN" sz="2800" b="1" dirty="0">
              <a:solidFill>
                <a:srgbClr val="1111FF"/>
              </a:solidFill>
            </a:endParaRPr>
          </a:p>
          <a:p>
            <a:r>
              <a:rPr lang="en-US" altLang="zh-CN" sz="2800" b="1" dirty="0">
                <a:solidFill>
                  <a:srgbClr val="1111FF"/>
                </a:solidFill>
              </a:rPr>
              <a:t>Papermaking, </a:t>
            </a:r>
            <a:r>
              <a:rPr lang="en-US" altLang="zh-CN" sz="2800" b="1" dirty="0" err="1">
                <a:solidFill>
                  <a:srgbClr val="1111FF"/>
                </a:solidFill>
              </a:rPr>
              <a:t>Lun</a:t>
            </a:r>
            <a:r>
              <a:rPr lang="en-US" altLang="zh-CN" sz="2800" b="1" dirty="0">
                <a:solidFill>
                  <a:srgbClr val="1111FF"/>
                </a:solidFill>
              </a:rPr>
              <a:t> Cai, </a:t>
            </a:r>
            <a:endParaRPr lang="en-US" altLang="zh-CN" sz="2800" b="1" dirty="0">
              <a:solidFill>
                <a:srgbClr val="1111FF"/>
              </a:solidFill>
            </a:endParaRPr>
          </a:p>
          <a:p>
            <a:r>
              <a:rPr lang="en-US" altLang="zh-CN" sz="2800" b="1" dirty="0">
                <a:solidFill>
                  <a:srgbClr val="1111FF"/>
                </a:solidFill>
              </a:rPr>
              <a:t>China, 2</a:t>
            </a:r>
            <a:r>
              <a:rPr lang="en-US" altLang="zh-CN" sz="2800" b="1" baseline="30000" dirty="0">
                <a:solidFill>
                  <a:srgbClr val="1111FF"/>
                </a:solidFill>
              </a:rPr>
              <a:t>nd</a:t>
            </a:r>
            <a:r>
              <a:rPr lang="en-US" altLang="zh-CN" sz="2800" b="1" dirty="0">
                <a:solidFill>
                  <a:srgbClr val="1111FF"/>
                </a:solidFill>
              </a:rPr>
              <a:t> Century</a:t>
            </a:r>
            <a:endParaRPr lang="en-US" altLang="zh-CN" sz="2800" b="1" dirty="0">
              <a:solidFill>
                <a:srgbClr val="1111FF"/>
              </a:solidFill>
            </a:endParaRPr>
          </a:p>
          <a:p>
            <a:endParaRPr lang="en-US" altLang="zh-CN" sz="2800" b="1" dirty="0">
              <a:solidFill>
                <a:srgbClr val="1111FF"/>
              </a:solidFill>
            </a:endParaRPr>
          </a:p>
          <a:p>
            <a:r>
              <a:rPr lang="en-US" altLang="zh-CN" sz="2800" b="1" dirty="0">
                <a:solidFill>
                  <a:srgbClr val="1111FF"/>
                </a:solidFill>
              </a:rPr>
              <a:t>Typography, Sheng Bi, China, </a:t>
            </a:r>
            <a:endParaRPr lang="en-US" altLang="zh-CN" sz="2800" b="1" dirty="0">
              <a:solidFill>
                <a:srgbClr val="1111FF"/>
              </a:solidFill>
            </a:endParaRPr>
          </a:p>
          <a:p>
            <a:r>
              <a:rPr lang="en-US" altLang="zh-CN" sz="2800" b="1" dirty="0">
                <a:solidFill>
                  <a:srgbClr val="1111FF"/>
                </a:solidFill>
              </a:rPr>
              <a:t>Mid 11</a:t>
            </a:r>
            <a:r>
              <a:rPr lang="en-US" altLang="zh-CN" sz="2800" b="1" baseline="30000" dirty="0">
                <a:solidFill>
                  <a:srgbClr val="1111FF"/>
                </a:solidFill>
              </a:rPr>
              <a:t>th</a:t>
            </a:r>
            <a:r>
              <a:rPr lang="en-US" altLang="zh-CN" sz="2800" b="1" dirty="0">
                <a:solidFill>
                  <a:srgbClr val="1111FF"/>
                </a:solidFill>
              </a:rPr>
              <a:t> Century</a:t>
            </a:r>
            <a:endParaRPr lang="en-US" altLang="zh-CN" sz="2800" b="1" dirty="0">
              <a:solidFill>
                <a:srgbClr val="1111FF"/>
              </a:solidFill>
            </a:endParaRPr>
          </a:p>
          <a:p>
            <a:endParaRPr lang="en-US" altLang="zh-CN" sz="2800" b="1" dirty="0">
              <a:solidFill>
                <a:srgbClr val="1111FF"/>
              </a:solidFill>
            </a:endParaRPr>
          </a:p>
          <a:p>
            <a:r>
              <a:rPr lang="en-US" altLang="zh-CN" sz="2800" b="1" dirty="0">
                <a:solidFill>
                  <a:srgbClr val="1111FF"/>
                </a:solidFill>
              </a:rPr>
              <a:t>Modern movable type printing, Johannes </a:t>
            </a:r>
            <a:endParaRPr lang="en-US" altLang="zh-CN" sz="2800" b="1" dirty="0">
              <a:solidFill>
                <a:srgbClr val="1111FF"/>
              </a:solidFill>
            </a:endParaRPr>
          </a:p>
          <a:p>
            <a:r>
              <a:rPr lang="en-US" altLang="zh-CN" sz="2800" b="1" dirty="0">
                <a:solidFill>
                  <a:srgbClr val="1111FF"/>
                </a:solidFill>
              </a:rPr>
              <a:t>Gutenberg, Germany,  </a:t>
            </a:r>
            <a:endParaRPr lang="en-US" altLang="zh-CN" sz="2800" b="1" dirty="0">
              <a:solidFill>
                <a:srgbClr val="1111FF"/>
              </a:solidFill>
            </a:endParaRPr>
          </a:p>
          <a:p>
            <a:r>
              <a:rPr lang="en-US" altLang="zh-CN" sz="2800" b="1" dirty="0">
                <a:solidFill>
                  <a:srgbClr val="1111FF"/>
                </a:solidFill>
              </a:rPr>
              <a:t>Mid 15</a:t>
            </a:r>
            <a:r>
              <a:rPr lang="en-US" altLang="zh-CN" sz="2800" b="1" baseline="30000" dirty="0">
                <a:solidFill>
                  <a:srgbClr val="1111FF"/>
                </a:solidFill>
              </a:rPr>
              <a:t>th</a:t>
            </a:r>
            <a:r>
              <a:rPr lang="en-US" altLang="zh-CN" sz="2800" b="1" dirty="0">
                <a:solidFill>
                  <a:srgbClr val="1111FF"/>
                </a:solidFill>
              </a:rPr>
              <a:t> Century</a:t>
            </a:r>
            <a:endParaRPr lang="en-US" altLang="zh-CN" sz="2800" b="1" dirty="0">
              <a:solidFill>
                <a:srgbClr val="1111FF"/>
              </a:solidFill>
            </a:endParaRPr>
          </a:p>
          <a:p>
            <a:endParaRPr lang="en-US" altLang="zh-CN" sz="1600" dirty="0"/>
          </a:p>
          <a:p>
            <a:endParaRPr lang="en-US" altLang="zh-CN" sz="1600" dirty="0"/>
          </a:p>
          <a:p>
            <a:endParaRPr lang="zh-CN" altLang="en-US" sz="1600" dirty="0"/>
          </a:p>
        </p:txBody>
      </p:sp>
      <p:pic>
        <p:nvPicPr>
          <p:cNvPr id="10" name="图片 6"/>
          <p:cNvPicPr>
            <a:picLocks noChangeAspect="1"/>
          </p:cNvPicPr>
          <p:nvPr/>
        </p:nvPicPr>
        <p:blipFill>
          <a:blip r:embed="rId1"/>
          <a:stretch>
            <a:fillRect/>
          </a:stretch>
        </p:blipFill>
        <p:spPr>
          <a:xfrm>
            <a:off x="6642585" y="4297558"/>
            <a:ext cx="946642" cy="1419963"/>
          </a:xfrm>
          <a:prstGeom prst="rect">
            <a:avLst/>
          </a:prstGeom>
        </p:spPr>
      </p:pic>
      <p:pic>
        <p:nvPicPr>
          <p:cNvPr id="11" name="图片 7"/>
          <p:cNvPicPr>
            <a:picLocks noChangeAspect="1"/>
          </p:cNvPicPr>
          <p:nvPr/>
        </p:nvPicPr>
        <p:blipFill>
          <a:blip r:embed="rId2"/>
          <a:stretch>
            <a:fillRect/>
          </a:stretch>
        </p:blipFill>
        <p:spPr>
          <a:xfrm>
            <a:off x="38100" y="990600"/>
            <a:ext cx="2327910" cy="1071880"/>
          </a:xfrm>
          <a:prstGeom prst="rect">
            <a:avLst/>
          </a:prstGeom>
        </p:spPr>
      </p:pic>
      <p:pic>
        <p:nvPicPr>
          <p:cNvPr id="12" name="图片 8"/>
          <p:cNvPicPr>
            <a:picLocks noChangeAspect="1"/>
          </p:cNvPicPr>
          <p:nvPr/>
        </p:nvPicPr>
        <p:blipFill>
          <a:blip r:embed="rId3"/>
          <a:stretch>
            <a:fillRect/>
          </a:stretch>
        </p:blipFill>
        <p:spPr>
          <a:xfrm>
            <a:off x="5721519" y="2721590"/>
            <a:ext cx="2577193" cy="1589269"/>
          </a:xfrm>
          <a:prstGeom prst="rect">
            <a:avLst/>
          </a:prstGeom>
        </p:spPr>
      </p:pic>
      <p:pic>
        <p:nvPicPr>
          <p:cNvPr id="13" name="图片 9"/>
          <p:cNvPicPr>
            <a:picLocks noChangeAspect="1"/>
          </p:cNvPicPr>
          <p:nvPr/>
        </p:nvPicPr>
        <p:blipFill>
          <a:blip r:embed="rId4"/>
          <a:stretch>
            <a:fillRect/>
          </a:stretch>
        </p:blipFill>
        <p:spPr>
          <a:xfrm>
            <a:off x="38385" y="4343097"/>
            <a:ext cx="2011680" cy="2554224"/>
          </a:xfrm>
          <a:prstGeom prst="rect">
            <a:avLst/>
          </a:prstGeom>
        </p:spPr>
      </p:pic>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pic>
        <p:nvPicPr>
          <p:cNvPr id="100" name="图片 99"/>
          <p:cNvPicPr/>
          <p:nvPr/>
        </p:nvPicPr>
        <p:blipFill>
          <a:blip r:embed="rId5"/>
          <a:stretch>
            <a:fillRect/>
          </a:stretch>
        </p:blipFill>
        <p:spPr>
          <a:xfrm>
            <a:off x="0" y="2089785"/>
            <a:ext cx="2134235" cy="22263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Clr>
                <a:srgbClr val="2003F3"/>
              </a:buClr>
              <a:buFont typeface="Wingdings" panose="05000000000000000000" pitchFamily="2" charset="2"/>
              <a:buChar char="Ø"/>
            </a:pPr>
            <a:r>
              <a:rPr lang="en-US" altLang="zh-CN" b="1" dirty="0">
                <a:latin typeface="黑体" panose="02010609060101010101" pitchFamily="49" charset="-122"/>
                <a:ea typeface="黑体" panose="02010609060101010101" pitchFamily="49" charset="-122"/>
              </a:rPr>
              <a:t>Abacus</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~500 B.C.</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China</a:t>
            </a:r>
            <a:endParaRPr lang="en-US" altLang="zh-CN" b="1" dirty="0">
              <a:latin typeface="黑体" panose="02010609060101010101" pitchFamily="49" charset="-122"/>
              <a:ea typeface="黑体" panose="02010609060101010101" pitchFamily="49" charset="-122"/>
            </a:endParaRPr>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Brief History of IT (Information Tech)</a:t>
            </a:r>
            <a:endParaRPr lang="zh-CN" altLang="en-US" dirty="0"/>
          </a:p>
        </p:txBody>
      </p:sp>
      <p:sp>
        <p:nvSpPr>
          <p:cNvPr id="7" name="Content Placeholder 6"/>
          <p:cNvSpPr>
            <a:spLocks noGrp="1"/>
          </p:cNvSpPr>
          <p:nvPr>
            <p:ph sz="quarter" idx="13"/>
          </p:nvPr>
        </p:nvSpPr>
        <p:spPr/>
        <p:txBody>
          <a:bodyPr/>
          <a:lstStyle/>
          <a:p>
            <a:r>
              <a:rPr lang="en-US" altLang="zh-CN" dirty="0"/>
              <a:t>3.0</a:t>
            </a:r>
            <a:endParaRPr lang="zh-CN" altLang="en-US" dirty="0"/>
          </a:p>
        </p:txBody>
      </p:sp>
      <p:pic>
        <p:nvPicPr>
          <p:cNvPr id="1030" name="Picture 6"/>
          <p:cNvPicPr>
            <a:picLocks noChangeAspect="1" noChangeArrowheads="1"/>
          </p:cNvPicPr>
          <p:nvPr/>
        </p:nvPicPr>
        <p:blipFill>
          <a:blip r:embed="rId1"/>
          <a:srcRect/>
          <a:stretch>
            <a:fillRect/>
          </a:stretch>
        </p:blipFill>
        <p:spPr bwMode="auto">
          <a:xfrm>
            <a:off x="0" y="1676400"/>
            <a:ext cx="8763000" cy="47629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07266"/>
            <a:ext cx="9143999" cy="5341940"/>
          </a:xfrm>
        </p:spPr>
        <p:txBody>
          <a:bodyPr/>
          <a:lstStyle/>
          <a:p>
            <a:pPr>
              <a:buClr>
                <a:srgbClr val="2003F3"/>
              </a:buClr>
              <a:buFont typeface="Wingdings" panose="05000000000000000000" pitchFamily="2" charset="2"/>
              <a:buChar char="Ø"/>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Difference Engine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Charles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Babbage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1832</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Brief History of IT (Information Tech)</a:t>
            </a:r>
            <a:endParaRPr lang="zh-CN" altLang="en-US" dirty="0"/>
          </a:p>
        </p:txBody>
      </p:sp>
      <p:sp>
        <p:nvSpPr>
          <p:cNvPr id="7" name="Content Placeholder 6"/>
          <p:cNvSpPr>
            <a:spLocks noGrp="1"/>
          </p:cNvSpPr>
          <p:nvPr>
            <p:ph sz="quarter" idx="13"/>
          </p:nvPr>
        </p:nvSpPr>
        <p:spPr/>
        <p:txBody>
          <a:bodyPr/>
          <a:lstStyle/>
          <a:p>
            <a:r>
              <a:rPr lang="en-US" altLang="zh-CN" dirty="0"/>
              <a:t>3</a:t>
            </a:r>
            <a:endParaRPr lang="zh-CN" altLang="en-US" dirty="0"/>
          </a:p>
        </p:txBody>
      </p:sp>
      <p:pic>
        <p:nvPicPr>
          <p:cNvPr id="2050" name="Picture 2"/>
          <p:cNvPicPr>
            <a:picLocks noChangeAspect="1" noChangeArrowheads="1"/>
          </p:cNvPicPr>
          <p:nvPr/>
        </p:nvPicPr>
        <p:blipFill>
          <a:blip r:embed="rId1"/>
          <a:srcRect/>
          <a:stretch>
            <a:fillRect/>
          </a:stretch>
        </p:blipFill>
        <p:spPr bwMode="auto">
          <a:xfrm>
            <a:off x="4298040" y="2048293"/>
            <a:ext cx="3243263" cy="38725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2"/>
          <a:stretch>
            <a:fillRect/>
          </a:stretch>
        </p:blipFill>
        <p:spPr>
          <a:xfrm>
            <a:off x="1168648" y="2048293"/>
            <a:ext cx="3151016" cy="38725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7500"/>
          </a:bodyPr>
          <a:lstStyle/>
          <a:p>
            <a:pPr>
              <a:buClr>
                <a:srgbClr val="2003F3"/>
              </a:buClr>
              <a:buFont typeface="Wingdings" panose="05000000000000000000" pitchFamily="2" charset="2"/>
              <a:buChar char="Ø"/>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 machine to compute mathematical tables</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a:buClr>
                <a:srgbClr val="2003F3"/>
              </a:buClr>
              <a:buFont typeface="Wingdings" panose="05000000000000000000" pitchFamily="2" charset="2"/>
              <a:buChar char="Ø"/>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Any continuous function can be approximated by a polynomial</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a:buClr>
                <a:srgbClr val="2003F3"/>
              </a:buClr>
              <a:buFont typeface="Wingdings" panose="05000000000000000000" pitchFamily="2" charset="2"/>
              <a:buChar char="Ø"/>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Any polynomial can be computed from difference tables</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a:buClr>
                <a:srgbClr val="2003F3"/>
              </a:buClr>
              <a:buFont typeface="Wingdings" panose="05000000000000000000" pitchFamily="2" charset="2"/>
              <a:buChar char="Ø"/>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Mechanical Registers</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a:buClr>
                <a:srgbClr val="2003F3"/>
              </a:buClr>
              <a:buFont typeface="Wingdings" panose="05000000000000000000" pitchFamily="2" charset="2"/>
              <a:buChar char="Ø"/>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Steam engine </a:t>
            </a: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drived</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output</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a:buClr>
                <a:srgbClr val="2003F3"/>
              </a:buClr>
              <a:buFont typeface="Wingdings" panose="05000000000000000000" pitchFamily="2" charset="2"/>
              <a:buChar char="Ø"/>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3-order polynomial </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15 decimal digital</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a:buClr>
                <a:srgbClr val="2003F3"/>
              </a:buClr>
              <a:buFont typeface="Wingdings" panose="05000000000000000000" pitchFamily="2" charset="2"/>
              <a:buChar char="Ø"/>
            </a:pPr>
            <a:endParaRPr lang="en-US" altLang="zh-CN" dirty="0"/>
          </a:p>
          <a:p>
            <a:pPr>
              <a:buClr>
                <a:srgbClr val="2003F3"/>
              </a:buClr>
              <a:buFont typeface="Wingdings" panose="05000000000000000000" pitchFamily="2" charset="2"/>
              <a:buChar char="Ø"/>
            </a:pPr>
            <a:endParaRPr lang="en-US" altLang="zh-CN" dirty="0"/>
          </a:p>
          <a:p>
            <a:pPr lvl="1">
              <a:buFont typeface="Wingdings" panose="05000000000000000000" pitchFamily="2" charset="2"/>
              <a:buChar char="Ø"/>
            </a:pPr>
            <a:endParaRPr lang="zh-CN" altLang="en-US"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Brief History of IT –Difference Engine</a:t>
            </a:r>
            <a:endParaRPr lang="zh-CN" altLang="en-US" dirty="0"/>
          </a:p>
        </p:txBody>
      </p:sp>
      <p:sp>
        <p:nvSpPr>
          <p:cNvPr id="7" name="Content Placeholder 6"/>
          <p:cNvSpPr>
            <a:spLocks noGrp="1"/>
          </p:cNvSpPr>
          <p:nvPr>
            <p:ph sz="quarter" idx="13"/>
          </p:nvPr>
        </p:nvSpPr>
        <p:spPr/>
        <p:txBody>
          <a:bodyPr/>
          <a:lstStyle/>
          <a:p>
            <a:r>
              <a:rPr lang="en-US" altLang="zh-CN" dirty="0"/>
              <a:t>3.0</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Clr>
                <a:srgbClr val="2003F3"/>
              </a:buClr>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1834</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Babbage</a:t>
            </a:r>
            <a:endParaRPr lang="zh-CN" altLang="en-US" b="1"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Brief History of IT – Analytical Engine</a:t>
            </a:r>
            <a:endParaRPr lang="zh-CN" altLang="en-US" dirty="0"/>
          </a:p>
        </p:txBody>
      </p:sp>
      <p:sp>
        <p:nvSpPr>
          <p:cNvPr id="7" name="Content Placeholder 6"/>
          <p:cNvSpPr>
            <a:spLocks noGrp="1"/>
          </p:cNvSpPr>
          <p:nvPr>
            <p:ph sz="quarter" idx="13"/>
          </p:nvPr>
        </p:nvSpPr>
        <p:spPr/>
        <p:txBody>
          <a:bodyPr/>
          <a:lstStyle/>
          <a:p>
            <a:r>
              <a:rPr lang="en-US" altLang="zh-CN" dirty="0"/>
              <a:t>3.0</a:t>
            </a:r>
            <a:endParaRPr lang="zh-CN" altLang="en-US" dirty="0"/>
          </a:p>
        </p:txBody>
      </p:sp>
      <p:pic>
        <p:nvPicPr>
          <p:cNvPr id="8" name="Picture 7"/>
          <p:cNvPicPr>
            <a:picLocks noChangeAspect="1"/>
          </p:cNvPicPr>
          <p:nvPr/>
        </p:nvPicPr>
        <p:blipFill>
          <a:blip r:embed="rId1"/>
          <a:stretch>
            <a:fillRect/>
          </a:stretch>
        </p:blipFill>
        <p:spPr>
          <a:xfrm>
            <a:off x="1143000" y="2407988"/>
            <a:ext cx="6858000" cy="355120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Clr>
                <a:srgbClr val="2003F3"/>
              </a:buClr>
              <a:buFont typeface="Wingdings" panose="05000000000000000000" pitchFamily="2" charset="2"/>
              <a:buChar char="Ø"/>
            </a:pPr>
            <a:r>
              <a:rPr lang="en-US" altLang="zh-CN" dirty="0"/>
              <a:t>Ada Byron</a:t>
            </a:r>
            <a:r>
              <a:rPr lang="zh-CN" altLang="en-US" dirty="0"/>
              <a:t>，</a:t>
            </a:r>
            <a:r>
              <a:rPr lang="en-US" altLang="zh-CN" dirty="0"/>
              <a:t>1815-1852</a:t>
            </a:r>
            <a:endParaRPr lang="zh-CN" altLang="en-US" dirty="0"/>
          </a:p>
        </p:txBody>
      </p:sp>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Brief History of IT-The first programmer</a:t>
            </a:r>
            <a:endParaRPr lang="zh-CN" altLang="en-US" dirty="0"/>
          </a:p>
        </p:txBody>
      </p:sp>
      <p:sp>
        <p:nvSpPr>
          <p:cNvPr id="7" name="内容占位符 6"/>
          <p:cNvSpPr>
            <a:spLocks noGrp="1"/>
          </p:cNvSpPr>
          <p:nvPr>
            <p:ph sz="quarter" idx="13"/>
          </p:nvPr>
        </p:nvSpPr>
        <p:spPr/>
        <p:txBody>
          <a:bodyPr/>
          <a:lstStyle/>
          <a:p>
            <a:r>
              <a:rPr lang="en-US" altLang="zh-CN" dirty="0"/>
              <a:t>3.0</a:t>
            </a:r>
            <a:endParaRPr lang="zh-CN" altLang="en-US" dirty="0"/>
          </a:p>
        </p:txBody>
      </p:sp>
      <p:pic>
        <p:nvPicPr>
          <p:cNvPr id="8" name="图片 7"/>
          <p:cNvPicPr>
            <a:picLocks noChangeAspect="1"/>
          </p:cNvPicPr>
          <p:nvPr/>
        </p:nvPicPr>
        <p:blipFill>
          <a:blip r:embed="rId1"/>
          <a:stretch>
            <a:fillRect/>
          </a:stretch>
        </p:blipFill>
        <p:spPr>
          <a:xfrm>
            <a:off x="2438400" y="1523463"/>
            <a:ext cx="4534502" cy="529897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Brief History of IT (Information Tech)</a:t>
            </a:r>
            <a:endParaRPr lang="en-US" dirty="0"/>
          </a:p>
        </p:txBody>
      </p:sp>
      <p:sp>
        <p:nvSpPr>
          <p:cNvPr id="7" name="Content Placeholder 6"/>
          <p:cNvSpPr>
            <a:spLocks noGrp="1"/>
          </p:cNvSpPr>
          <p:nvPr>
            <p:ph sz="quarter" idx="13"/>
          </p:nvPr>
        </p:nvSpPr>
        <p:spPr/>
        <p:txBody>
          <a:bodyPr/>
          <a:lstStyle/>
          <a:p>
            <a:r>
              <a:rPr lang="en-US" dirty="0"/>
              <a:t>3.0</a:t>
            </a:r>
            <a:endParaRPr lang="en-US" dirty="0"/>
          </a:p>
        </p:txBody>
      </p:sp>
      <p:sp>
        <p:nvSpPr>
          <p:cNvPr id="9" name="文本框 5"/>
          <p:cNvSpPr txBox="1"/>
          <p:nvPr/>
        </p:nvSpPr>
        <p:spPr>
          <a:xfrm>
            <a:off x="2153570" y="990600"/>
            <a:ext cx="4628230" cy="1384995"/>
          </a:xfrm>
          <a:prstGeom prst="rect">
            <a:avLst/>
          </a:prstGeom>
          <a:noFill/>
        </p:spPr>
        <p:txBody>
          <a:bodyPr wrap="square" rtlCol="0">
            <a:spAutoFit/>
          </a:bodyPr>
          <a:lstStyle/>
          <a:p>
            <a:r>
              <a:rPr lang="en-US" altLang="zh-CN" sz="2800" b="1" dirty="0">
                <a:solidFill>
                  <a:srgbClr val="1111FF"/>
                </a:solidFill>
              </a:rPr>
              <a:t>John </a:t>
            </a:r>
            <a:r>
              <a:rPr lang="en-US" altLang="zh-CN" sz="2800" b="1" dirty="0" err="1">
                <a:solidFill>
                  <a:srgbClr val="1111FF"/>
                </a:solidFill>
              </a:rPr>
              <a:t>Mauchly</a:t>
            </a:r>
            <a:r>
              <a:rPr lang="en-US" altLang="zh-CN" sz="2800" b="1" dirty="0">
                <a:solidFill>
                  <a:srgbClr val="1111FF"/>
                </a:solidFill>
              </a:rPr>
              <a:t>, J. </a:t>
            </a:r>
            <a:r>
              <a:rPr lang="en-US" altLang="zh-CN" sz="2800" b="1" dirty="0" err="1">
                <a:solidFill>
                  <a:srgbClr val="1111FF"/>
                </a:solidFill>
              </a:rPr>
              <a:t>Presper</a:t>
            </a:r>
            <a:r>
              <a:rPr lang="en-US" altLang="zh-CN" sz="2800" b="1" dirty="0">
                <a:solidFill>
                  <a:srgbClr val="1111FF"/>
                </a:solidFill>
              </a:rPr>
              <a:t> Eckert and </a:t>
            </a:r>
            <a:r>
              <a:rPr lang="en-US" altLang="zh-CN" sz="2800" b="1" dirty="0">
                <a:solidFill>
                  <a:srgbClr val="00B050"/>
                </a:solidFill>
              </a:rPr>
              <a:t>Von Neumann</a:t>
            </a:r>
            <a:r>
              <a:rPr lang="en-US" altLang="zh-CN" sz="2800" b="1" dirty="0">
                <a:solidFill>
                  <a:srgbClr val="1111FF"/>
                </a:solidFill>
              </a:rPr>
              <a:t> ENIAC</a:t>
            </a:r>
            <a:endParaRPr lang="en-US" altLang="zh-CN" sz="1600" dirty="0"/>
          </a:p>
        </p:txBody>
      </p:sp>
      <p:pic>
        <p:nvPicPr>
          <p:cNvPr id="14" name="Picture 13"/>
          <p:cNvPicPr>
            <a:picLocks noChangeAspect="1"/>
          </p:cNvPicPr>
          <p:nvPr/>
        </p:nvPicPr>
        <p:blipFill>
          <a:blip r:embed="rId1"/>
          <a:stretch>
            <a:fillRect/>
          </a:stretch>
        </p:blipFill>
        <p:spPr>
          <a:xfrm>
            <a:off x="286712" y="2604195"/>
            <a:ext cx="2304088" cy="1778542"/>
          </a:xfrm>
          <a:prstGeom prst="rect">
            <a:avLst/>
          </a:prstGeom>
        </p:spPr>
      </p:pic>
      <p:sp>
        <p:nvSpPr>
          <p:cNvPr id="15" name="文本框 5"/>
          <p:cNvSpPr txBox="1"/>
          <p:nvPr/>
        </p:nvSpPr>
        <p:spPr>
          <a:xfrm>
            <a:off x="2574599" y="3345018"/>
            <a:ext cx="4628230" cy="954107"/>
          </a:xfrm>
          <a:prstGeom prst="rect">
            <a:avLst/>
          </a:prstGeom>
          <a:noFill/>
        </p:spPr>
        <p:txBody>
          <a:bodyPr wrap="square" rtlCol="0">
            <a:spAutoFit/>
          </a:bodyPr>
          <a:lstStyle/>
          <a:p>
            <a:r>
              <a:rPr lang="en-US" altLang="zh-CN" sz="2800" b="1" dirty="0">
                <a:solidFill>
                  <a:srgbClr val="1111FF"/>
                </a:solidFill>
              </a:rPr>
              <a:t>Micro Processor leverages Computing</a:t>
            </a:r>
            <a:endParaRPr lang="en-US" altLang="zh-CN" sz="1600" dirty="0"/>
          </a:p>
        </p:txBody>
      </p:sp>
      <p:pic>
        <p:nvPicPr>
          <p:cNvPr id="16" name="Picture 15"/>
          <p:cNvPicPr>
            <a:picLocks noChangeAspect="1"/>
          </p:cNvPicPr>
          <p:nvPr/>
        </p:nvPicPr>
        <p:blipFill>
          <a:blip r:embed="rId2"/>
          <a:stretch>
            <a:fillRect/>
          </a:stretch>
        </p:blipFill>
        <p:spPr>
          <a:xfrm>
            <a:off x="6047546" y="4372481"/>
            <a:ext cx="2639254" cy="1760382"/>
          </a:xfrm>
          <a:prstGeom prst="rect">
            <a:avLst/>
          </a:prstGeom>
        </p:spPr>
      </p:pic>
      <p:sp>
        <p:nvSpPr>
          <p:cNvPr id="17" name="文本框 5"/>
          <p:cNvSpPr txBox="1"/>
          <p:nvPr/>
        </p:nvSpPr>
        <p:spPr>
          <a:xfrm>
            <a:off x="2554430" y="5123560"/>
            <a:ext cx="4628230" cy="523220"/>
          </a:xfrm>
          <a:prstGeom prst="rect">
            <a:avLst/>
          </a:prstGeom>
          <a:noFill/>
        </p:spPr>
        <p:txBody>
          <a:bodyPr wrap="square" rtlCol="0">
            <a:spAutoFit/>
          </a:bodyPr>
          <a:lstStyle/>
          <a:p>
            <a:r>
              <a:rPr lang="en-US" altLang="zh-CN" sz="2800" b="1" dirty="0">
                <a:solidFill>
                  <a:srgbClr val="1111FF"/>
                </a:solidFill>
              </a:rPr>
              <a:t>Everything is online</a:t>
            </a:r>
            <a:endParaRPr lang="en-US" altLang="zh-CN" sz="1600" dirty="0"/>
          </a:p>
        </p:txBody>
      </p:sp>
      <p:pic>
        <p:nvPicPr>
          <p:cNvPr id="2" name="Picture 1"/>
          <p:cNvPicPr>
            <a:picLocks noChangeAspect="1"/>
          </p:cNvPicPr>
          <p:nvPr/>
        </p:nvPicPr>
        <p:blipFill>
          <a:blip r:embed="rId3"/>
          <a:stretch>
            <a:fillRect/>
          </a:stretch>
        </p:blipFill>
        <p:spPr>
          <a:xfrm>
            <a:off x="6009210" y="1026662"/>
            <a:ext cx="3095646" cy="2331408"/>
          </a:xfrm>
          <a:prstGeom prst="rect">
            <a:avLst/>
          </a:prstGeom>
        </p:spPr>
      </p:pic>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Clr>
                <a:srgbClr val="2003F3"/>
              </a:buClr>
              <a:buSzPct val="100000"/>
              <a:buFont typeface="+mj-lt"/>
              <a:buAutoNum type="arabicPeriod"/>
            </a:pPr>
            <a:r>
              <a:rPr lang="en-US" dirty="0"/>
              <a:t>Why Computer Organization &amp; Architecture are important</a:t>
            </a:r>
            <a:endParaRPr lang="en-US" dirty="0"/>
          </a:p>
          <a:p>
            <a:pPr marL="514350" indent="-514350">
              <a:buClr>
                <a:srgbClr val="2003F3"/>
              </a:buClr>
              <a:buSzPct val="100000"/>
              <a:buFont typeface="+mj-lt"/>
              <a:buAutoNum type="arabicPeriod"/>
            </a:pPr>
            <a:r>
              <a:rPr lang="en-US" dirty="0"/>
              <a:t>Logistics &amp; Disciplines</a:t>
            </a:r>
            <a:endParaRPr lang="en-US" dirty="0"/>
          </a:p>
          <a:p>
            <a:pPr marL="514350" indent="-514350">
              <a:buClr>
                <a:srgbClr val="2003F3"/>
              </a:buClr>
              <a:buSzPct val="100000"/>
              <a:buFont typeface="+mj-lt"/>
              <a:buAutoNum type="arabicPeriod"/>
            </a:pPr>
            <a:r>
              <a:rPr lang="en-US" dirty="0"/>
              <a:t>Brief History of Computer Architecture</a:t>
            </a:r>
            <a:endParaRPr lang="en-US" dirty="0"/>
          </a:p>
          <a:p>
            <a:pPr marL="514350" indent="-514350">
              <a:buClr>
                <a:srgbClr val="2003F3"/>
              </a:buClr>
              <a:buSzPct val="100000"/>
              <a:buFont typeface="+mj-lt"/>
              <a:buAutoNum type="arabicPeriod"/>
            </a:pPr>
            <a:r>
              <a:rPr lang="en-US" dirty="0"/>
              <a:t>Classification of Computers</a:t>
            </a:r>
            <a:endParaRPr lang="en-US" dirty="0"/>
          </a:p>
          <a:p>
            <a:pPr marL="514350" indent="-514350">
              <a:buClr>
                <a:srgbClr val="2003F3"/>
              </a:buClr>
              <a:buSzPct val="100000"/>
              <a:buFont typeface="+mj-lt"/>
              <a:buAutoNum type="arabicPeriod"/>
            </a:pPr>
            <a:r>
              <a:rPr lang="en-US" dirty="0"/>
              <a:t>What is Computer Organization &amp; Architecture</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Today’s Topic</a:t>
            </a:r>
            <a:endParaRPr lang="en-US" dirty="0"/>
          </a:p>
        </p:txBody>
      </p:sp>
      <p:sp>
        <p:nvSpPr>
          <p:cNvPr id="7" name="Content Placeholder 6"/>
          <p:cNvSpPr>
            <a:spLocks noGrp="1"/>
          </p:cNvSpPr>
          <p:nvPr>
            <p:ph sz="quarter" idx="13"/>
          </p:nvPr>
        </p:nvSpPr>
        <p:spPr/>
        <p:txBody>
          <a:bodyPr/>
          <a:lstStyle/>
          <a:p>
            <a:r>
              <a:rPr lang="en-US" dirty="0"/>
              <a:t>0.0</a:t>
            </a:r>
            <a:endParaRPr lang="en-US" dirty="0"/>
          </a:p>
        </p:txBody>
      </p:sp>
      <p:sp>
        <p:nvSpPr>
          <p:cNvPr id="11" name="Footer Placeholder 10"/>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107 General Purpose Digital Computer</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1960.04</a:t>
            </a:r>
            <a:endParaRPr lang="zh-CN" altLang="en-US" dirty="0"/>
          </a:p>
        </p:txBody>
      </p:sp>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Brief History of Chinese Compt. Tech.</a:t>
            </a:r>
            <a:endParaRPr lang="zh-CN" altLang="en-US" dirty="0"/>
          </a:p>
        </p:txBody>
      </p:sp>
      <p:sp>
        <p:nvSpPr>
          <p:cNvPr id="7" name="内容占位符 6"/>
          <p:cNvSpPr>
            <a:spLocks noGrp="1"/>
          </p:cNvSpPr>
          <p:nvPr>
            <p:ph sz="quarter" idx="13"/>
          </p:nvPr>
        </p:nvSpPr>
        <p:spPr/>
        <p:txBody>
          <a:bodyPr/>
          <a:lstStyle/>
          <a:p>
            <a:r>
              <a:rPr lang="en-US" altLang="zh-CN" dirty="0"/>
              <a:t>3.0</a:t>
            </a:r>
            <a:endParaRPr lang="zh-CN" altLang="en-US" dirty="0"/>
          </a:p>
        </p:txBody>
      </p:sp>
      <p:pic>
        <p:nvPicPr>
          <p:cNvPr id="9" name="图片 8" descr="图片包含 建筑, 室内, 桌子, 充满&#10;&#10;描述已自动生成"/>
          <p:cNvPicPr>
            <a:picLocks noChangeAspect="1"/>
          </p:cNvPicPr>
          <p:nvPr/>
        </p:nvPicPr>
        <p:blipFill>
          <a:blip r:embed="rId1"/>
          <a:stretch>
            <a:fillRect/>
          </a:stretch>
        </p:blipFill>
        <p:spPr>
          <a:xfrm>
            <a:off x="592494" y="1719262"/>
            <a:ext cx="3810000" cy="3419475"/>
          </a:xfrm>
          <a:prstGeom prst="rect">
            <a:avLst/>
          </a:prstGeom>
        </p:spPr>
      </p:pic>
      <p:pic>
        <p:nvPicPr>
          <p:cNvPr id="11" name="图片 10" descr="穿黑色衣服的女人站在墙边&#10;&#10;描述已自动生成"/>
          <p:cNvPicPr>
            <a:picLocks noChangeAspect="1"/>
          </p:cNvPicPr>
          <p:nvPr/>
        </p:nvPicPr>
        <p:blipFill>
          <a:blip r:embed="rId2"/>
          <a:stretch>
            <a:fillRect/>
          </a:stretch>
        </p:blipFill>
        <p:spPr>
          <a:xfrm flipH="1">
            <a:off x="4402494" y="1701232"/>
            <a:ext cx="1995921" cy="2648742"/>
          </a:xfrm>
          <a:prstGeom prst="rect">
            <a:avLst/>
          </a:prstGeom>
        </p:spPr>
      </p:pic>
      <p:pic>
        <p:nvPicPr>
          <p:cNvPr id="15" name="图片 14" descr="男人戴着眼镜&#10;&#10;描述已自动生成"/>
          <p:cNvPicPr>
            <a:picLocks noChangeAspect="1"/>
          </p:cNvPicPr>
          <p:nvPr/>
        </p:nvPicPr>
        <p:blipFill>
          <a:blip r:embed="rId3"/>
          <a:stretch>
            <a:fillRect/>
          </a:stretch>
        </p:blipFill>
        <p:spPr>
          <a:xfrm>
            <a:off x="6398415" y="1708640"/>
            <a:ext cx="1995920" cy="2740666"/>
          </a:xfrm>
          <a:prstGeom prst="rect">
            <a:avLst/>
          </a:prstGeom>
        </p:spPr>
      </p:pic>
      <p:sp>
        <p:nvSpPr>
          <p:cNvPr id="16" name="文本框 15"/>
          <p:cNvSpPr txBox="1"/>
          <p:nvPr/>
        </p:nvSpPr>
        <p:spPr>
          <a:xfrm>
            <a:off x="4325290" y="4449306"/>
            <a:ext cx="4589106" cy="369332"/>
          </a:xfrm>
          <a:prstGeom prst="rect">
            <a:avLst/>
          </a:prstGeom>
          <a:noFill/>
        </p:spPr>
        <p:txBody>
          <a:bodyPr wrap="square" rtlCol="0">
            <a:spAutoFit/>
          </a:bodyPr>
          <a:lstStyle/>
          <a:p>
            <a:r>
              <a:rPr lang="en-US" altLang="zh-CN" b="1" dirty="0"/>
              <a:t>Professor </a:t>
            </a:r>
            <a:r>
              <a:rPr lang="en-US" altLang="zh-CN" b="1" dirty="0" err="1"/>
              <a:t>Peisu</a:t>
            </a:r>
            <a:r>
              <a:rPr lang="en-US" altLang="zh-CN" b="1" dirty="0"/>
              <a:t> Xia(9123.07.28-2014.08.27</a:t>
            </a:r>
            <a:r>
              <a:rPr lang="zh-CN" altLang="en-US" b="1" dirty="0"/>
              <a:t>）</a:t>
            </a:r>
            <a:endParaRPr lang="zh-CN" altLang="en-US"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p:cNvPicPr>
            <a:picLocks noGrp="1" noChangeAspect="1"/>
          </p:cNvPicPr>
          <p:nvPr>
            <p:ph idx="1"/>
          </p:nvPr>
        </p:nvPicPr>
        <p:blipFill>
          <a:blip r:embed="rId1"/>
          <a:stretch>
            <a:fillRect/>
          </a:stretch>
        </p:blipFill>
        <p:spPr>
          <a:xfrm>
            <a:off x="6805111" y="1311555"/>
            <a:ext cx="2338889" cy="3115610"/>
          </a:xfrm>
        </p:spPr>
      </p:pic>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Brief History of Chinese Compt. Tech.</a:t>
            </a:r>
            <a:endParaRPr lang="zh-CN" altLang="en-US" dirty="0"/>
          </a:p>
        </p:txBody>
      </p:sp>
      <p:sp>
        <p:nvSpPr>
          <p:cNvPr id="7" name="内容占位符 6"/>
          <p:cNvSpPr>
            <a:spLocks noGrp="1"/>
          </p:cNvSpPr>
          <p:nvPr>
            <p:ph sz="quarter" idx="13"/>
          </p:nvPr>
        </p:nvSpPr>
        <p:spPr/>
        <p:txBody>
          <a:bodyPr/>
          <a:lstStyle/>
          <a:p>
            <a:r>
              <a:rPr lang="en-US" altLang="zh-CN" dirty="0"/>
              <a:t>3.0</a:t>
            </a:r>
            <a:endParaRPr lang="zh-CN" altLang="en-US" dirty="0"/>
          </a:p>
        </p:txBody>
      </p:sp>
      <p:sp>
        <p:nvSpPr>
          <p:cNvPr id="12" name="文本框 11"/>
          <p:cNvSpPr txBox="1"/>
          <p:nvPr/>
        </p:nvSpPr>
        <p:spPr>
          <a:xfrm>
            <a:off x="4419600" y="4729579"/>
            <a:ext cx="4572000" cy="369332"/>
          </a:xfrm>
          <a:prstGeom prst="rect">
            <a:avLst/>
          </a:prstGeom>
          <a:noFill/>
        </p:spPr>
        <p:txBody>
          <a:bodyPr wrap="square" rtlCol="0">
            <a:spAutoFit/>
          </a:bodyPr>
          <a:lstStyle/>
          <a:p>
            <a:r>
              <a:rPr lang="en-US" altLang="zh-CN" dirty="0"/>
              <a:t>Professor </a:t>
            </a:r>
            <a:r>
              <a:rPr lang="en-US" altLang="zh-CN" dirty="0" err="1"/>
              <a:t>Jichang</a:t>
            </a:r>
            <a:r>
              <a:rPr lang="en-US" altLang="zh-CN" dirty="0"/>
              <a:t> Kang(1930.03.14-2018.01.09</a:t>
            </a:r>
            <a:r>
              <a:rPr lang="zh-CN" altLang="en-US" dirty="0"/>
              <a:t>）</a:t>
            </a:r>
            <a:endParaRPr lang="zh-CN" altLang="en-US" dirty="0"/>
          </a:p>
        </p:txBody>
      </p:sp>
      <p:pic>
        <p:nvPicPr>
          <p:cNvPr id="15" name="图片 14" descr="图片包含 室内, 桌子, 食物, 厨房&#10;&#10;描述已自动生成"/>
          <p:cNvPicPr>
            <a:picLocks noChangeAspect="1"/>
          </p:cNvPicPr>
          <p:nvPr/>
        </p:nvPicPr>
        <p:blipFill>
          <a:blip r:embed="rId2"/>
          <a:stretch>
            <a:fillRect/>
          </a:stretch>
        </p:blipFill>
        <p:spPr>
          <a:xfrm>
            <a:off x="0" y="1600200"/>
            <a:ext cx="4260752" cy="3124200"/>
          </a:xfrm>
          <a:prstGeom prst="rect">
            <a:avLst/>
          </a:prstGeom>
        </p:spPr>
      </p:pic>
      <p:sp>
        <p:nvSpPr>
          <p:cNvPr id="16" name="内容占位符 1"/>
          <p:cNvSpPr txBox="1"/>
          <p:nvPr/>
        </p:nvSpPr>
        <p:spPr bwMode="auto">
          <a:xfrm>
            <a:off x="-7776" y="758030"/>
            <a:ext cx="9151776" cy="5341940"/>
          </a:xfrm>
          <a:prstGeom prst="rect">
            <a:avLst/>
          </a:prstGeom>
          <a:noFill/>
          <a:ln>
            <a:noFill/>
          </a:ln>
        </p:spPr>
        <p:txBody>
          <a:bodyPr vert="horz" wrap="square" lIns="91440" tIns="45720" rIns="91440" bIns="45720" numCol="1" anchor="t" anchorCtr="0" compatLnSpc="1">
            <a:normAutofit fontScale="92500"/>
          </a:bodyPr>
          <a:lstStyle>
            <a:lvl1pPr marL="342900" indent="-342900" algn="l" rtl="0" eaLnBrk="0" fontAlgn="base" hangingPunct="0">
              <a:lnSpc>
                <a:spcPct val="125000"/>
              </a:lnSpc>
              <a:spcBef>
                <a:spcPct val="20000"/>
              </a:spcBef>
              <a:spcAft>
                <a:spcPct val="0"/>
              </a:spcAft>
              <a:buClr>
                <a:srgbClr val="FF0000"/>
              </a:buClr>
              <a:buSzPct val="75000"/>
              <a:buBlip>
                <a:blip r:embed="rId3"/>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lnSpc>
                <a:spcPct val="125000"/>
              </a:lnSpc>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lnSpc>
                <a:spcPct val="125000"/>
              </a:lnSpc>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t>114 Computer</a:t>
            </a:r>
            <a:r>
              <a:rPr lang="zh-CN" altLang="en-US" dirty="0"/>
              <a:t>（</a:t>
            </a:r>
            <a:r>
              <a:rPr lang="en-US" altLang="zh-CN" dirty="0">
                <a:solidFill>
                  <a:srgbClr val="333333"/>
                </a:solidFill>
                <a:latin typeface="Arial" panose="020B0604020202020204" pitchFamily="34" charset="0"/>
              </a:rPr>
              <a:t>SSS-1</a:t>
            </a:r>
            <a:r>
              <a:rPr lang="zh-CN" altLang="en-US" dirty="0">
                <a:solidFill>
                  <a:srgbClr val="333333"/>
                </a:solidFill>
                <a:latin typeface="Arial" panose="020B0604020202020204" pitchFamily="34" charset="0"/>
              </a:rPr>
              <a:t>型数字式射击瞄准计算机）</a:t>
            </a:r>
            <a:endParaRPr lang="zh-CN" altLang="en-US"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1974.12</a:t>
            </a:r>
            <a:endParaRPr lang="en-US" altLang="zh-CN" dirty="0"/>
          </a:p>
          <a:p>
            <a:r>
              <a:rPr lang="zh-CN" altLang="en-US" dirty="0"/>
              <a:t>我国第一台机载火控计算机</a:t>
            </a:r>
            <a:endParaRPr lang="zh-CN" altLang="en-US" dirty="0"/>
          </a:p>
        </p:txBody>
      </p:sp>
      <p:pic>
        <p:nvPicPr>
          <p:cNvPr id="18" name="图片 17" descr="图片包含 游戏机, 男人, 桌子, 年长&#10;&#10;描述已自动生成"/>
          <p:cNvPicPr>
            <a:picLocks noChangeAspect="1"/>
          </p:cNvPicPr>
          <p:nvPr/>
        </p:nvPicPr>
        <p:blipFill>
          <a:blip r:embed="rId4"/>
          <a:stretch>
            <a:fillRect/>
          </a:stretch>
        </p:blipFill>
        <p:spPr>
          <a:xfrm flipH="1">
            <a:off x="4276546" y="1311555"/>
            <a:ext cx="2512770" cy="1673505"/>
          </a:xfrm>
          <a:prstGeom prst="rect">
            <a:avLst/>
          </a:prstGeom>
        </p:spPr>
      </p:pic>
      <p:pic>
        <p:nvPicPr>
          <p:cNvPr id="20" name="图片 19" descr="一群穿黑色衣服的人&#10;&#10;描述已自动生成"/>
          <p:cNvPicPr>
            <a:picLocks noChangeAspect="1"/>
          </p:cNvPicPr>
          <p:nvPr/>
        </p:nvPicPr>
        <p:blipFill>
          <a:blip r:embed="rId5"/>
          <a:stretch>
            <a:fillRect/>
          </a:stretch>
        </p:blipFill>
        <p:spPr>
          <a:xfrm>
            <a:off x="4260752" y="2953151"/>
            <a:ext cx="2536462" cy="181882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1"/>
          <a:stretch>
            <a:fillRect/>
          </a:stretch>
        </p:blipFill>
        <p:spPr>
          <a:xfrm>
            <a:off x="1242527" y="1295400"/>
            <a:ext cx="6027576" cy="3965015"/>
          </a:xfrm>
        </p:spPr>
      </p:pic>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Brief History of Chinese Compt. Tech.</a:t>
            </a:r>
            <a:endParaRPr lang="zh-CN" altLang="en-US" dirty="0"/>
          </a:p>
        </p:txBody>
      </p:sp>
      <p:sp>
        <p:nvSpPr>
          <p:cNvPr id="7" name="内容占位符 6"/>
          <p:cNvSpPr>
            <a:spLocks noGrp="1"/>
          </p:cNvSpPr>
          <p:nvPr>
            <p:ph sz="quarter" idx="13"/>
          </p:nvPr>
        </p:nvSpPr>
        <p:spPr/>
        <p:txBody>
          <a:bodyPr/>
          <a:lstStyle/>
          <a:p>
            <a:r>
              <a:rPr lang="en-US" altLang="zh-CN" dirty="0"/>
              <a:t>3.0</a:t>
            </a:r>
            <a:endParaRPr lang="zh-CN" altLang="en-US" dirty="0"/>
          </a:p>
        </p:txBody>
      </p:sp>
      <p:sp>
        <p:nvSpPr>
          <p:cNvPr id="10" name="内容占位符 1"/>
          <p:cNvSpPr txBox="1"/>
          <p:nvPr/>
        </p:nvSpPr>
        <p:spPr bwMode="auto">
          <a:xfrm>
            <a:off x="-7776" y="758029"/>
            <a:ext cx="8999376" cy="5353521"/>
          </a:xfrm>
          <a:prstGeom prst="rect">
            <a:avLst/>
          </a:prstGeom>
          <a:noFill/>
          <a:ln>
            <a:noFill/>
          </a:ln>
        </p:spPr>
        <p:txBody>
          <a:bodyPr vert="horz" wrap="square" lIns="91440" tIns="45720" rIns="91440" bIns="45720" numCol="1" anchor="t" anchorCtr="0" compatLnSpc="1">
            <a:normAutofit fontScale="70000" lnSpcReduction="20000"/>
          </a:bodyPr>
          <a:lstStyle>
            <a:lvl1pPr marL="342900" indent="-342900" algn="l" rtl="0" eaLnBrk="0" fontAlgn="base" hangingPunct="0">
              <a:lnSpc>
                <a:spcPct val="125000"/>
              </a:lnSpc>
              <a:spcBef>
                <a:spcPct val="20000"/>
              </a:spcBef>
              <a:spcAft>
                <a:spcPct val="0"/>
              </a:spcAft>
              <a:buClr>
                <a:srgbClr val="FF0000"/>
              </a:buClr>
              <a:buSzPct val="75000"/>
              <a:buBlip>
                <a:blip r:embed="rId2"/>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lnSpc>
                <a:spcPct val="125000"/>
              </a:lnSpc>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lnSpc>
                <a:spcPct val="125000"/>
              </a:lnSpc>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5100" dirty="0"/>
              <a:t>Galaxy-1</a:t>
            </a:r>
            <a:endParaRPr lang="en-US" altLang="zh-CN" sz="51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The First Supercomputer whose performance is  100 + MOPS</a:t>
            </a:r>
            <a:endParaRPr lang="en-US" altLang="zh-CN" dirty="0"/>
          </a:p>
          <a:p>
            <a:r>
              <a:rPr lang="en-US" altLang="zh-CN" dirty="0"/>
              <a:t>1983.12.22</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1"/>
          <a:stretch>
            <a:fillRect/>
          </a:stretch>
        </p:blipFill>
        <p:spPr>
          <a:xfrm>
            <a:off x="1447800" y="1295400"/>
            <a:ext cx="5308600" cy="3535528"/>
          </a:xfrm>
        </p:spPr>
      </p:pic>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Brief History of Chinese Compt. Tech.</a:t>
            </a:r>
            <a:endParaRPr lang="zh-CN" altLang="en-US" dirty="0"/>
          </a:p>
        </p:txBody>
      </p:sp>
      <p:sp>
        <p:nvSpPr>
          <p:cNvPr id="7" name="内容占位符 6"/>
          <p:cNvSpPr>
            <a:spLocks noGrp="1"/>
          </p:cNvSpPr>
          <p:nvPr>
            <p:ph sz="quarter" idx="13"/>
          </p:nvPr>
        </p:nvSpPr>
        <p:spPr/>
        <p:txBody>
          <a:bodyPr/>
          <a:lstStyle/>
          <a:p>
            <a:r>
              <a:rPr lang="en-US" altLang="zh-CN" dirty="0"/>
              <a:t>3.0</a:t>
            </a:r>
            <a:endParaRPr lang="zh-CN" altLang="en-US" dirty="0"/>
          </a:p>
        </p:txBody>
      </p:sp>
      <p:sp>
        <p:nvSpPr>
          <p:cNvPr id="10" name="内容占位符 1"/>
          <p:cNvSpPr txBox="1"/>
          <p:nvPr/>
        </p:nvSpPr>
        <p:spPr bwMode="auto">
          <a:xfrm>
            <a:off x="0" y="843995"/>
            <a:ext cx="9075576" cy="5353521"/>
          </a:xfrm>
          <a:prstGeom prst="rect">
            <a:avLst/>
          </a:prstGeom>
          <a:noFill/>
          <a:ln>
            <a:noFill/>
          </a:ln>
        </p:spPr>
        <p:txBody>
          <a:bodyPr vert="horz" wrap="square" lIns="91440" tIns="45720" rIns="91440" bIns="45720" numCol="1" anchor="t" anchorCtr="0" compatLnSpc="1">
            <a:normAutofit fontScale="55000" lnSpcReduction="20000"/>
          </a:bodyPr>
          <a:lstStyle>
            <a:lvl1pPr marL="342900" indent="-342900" algn="l" rtl="0" eaLnBrk="0" fontAlgn="base" hangingPunct="0">
              <a:lnSpc>
                <a:spcPct val="125000"/>
              </a:lnSpc>
              <a:spcBef>
                <a:spcPct val="20000"/>
              </a:spcBef>
              <a:spcAft>
                <a:spcPct val="0"/>
              </a:spcAft>
              <a:buClr>
                <a:srgbClr val="FF0000"/>
              </a:buClr>
              <a:buSzPct val="75000"/>
              <a:buBlip>
                <a:blip r:embed="rId2"/>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lnSpc>
                <a:spcPct val="125000"/>
              </a:lnSpc>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lnSpc>
                <a:spcPct val="125000"/>
              </a:lnSpc>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5100" dirty="0"/>
              <a:t>Tianhe-2</a:t>
            </a:r>
            <a:r>
              <a:rPr lang="zh-CN" altLang="en-US" sz="5100" dirty="0"/>
              <a:t>（</a:t>
            </a:r>
            <a:r>
              <a:rPr lang="en-US" altLang="zh-CN" sz="5100" dirty="0"/>
              <a:t>Milyway-2</a:t>
            </a:r>
            <a:r>
              <a:rPr lang="zh-CN" altLang="en-US" sz="5100" dirty="0"/>
              <a:t>）</a:t>
            </a:r>
            <a:endParaRPr lang="en-US" altLang="zh-CN" sz="5100" dirty="0"/>
          </a:p>
          <a:p>
            <a:endParaRPr lang="en-US" altLang="zh-CN" sz="5100" dirty="0"/>
          </a:p>
          <a:p>
            <a:endParaRPr lang="en-US" altLang="zh-CN" sz="5100" dirty="0"/>
          </a:p>
          <a:p>
            <a:endParaRPr lang="en-US" altLang="zh-CN" sz="5100" dirty="0"/>
          </a:p>
          <a:p>
            <a:endParaRPr lang="en-US" altLang="zh-CN" sz="5100" dirty="0"/>
          </a:p>
          <a:p>
            <a:endParaRPr lang="en-US" altLang="zh-CN" sz="5100" dirty="0"/>
          </a:p>
          <a:p>
            <a:endParaRPr lang="en-US" altLang="zh-CN" sz="5100" dirty="0"/>
          </a:p>
          <a:p>
            <a:pPr marL="0" indent="0">
              <a:buNone/>
            </a:pPr>
            <a:endParaRPr lang="en-US" altLang="zh-CN" sz="5100" dirty="0"/>
          </a:p>
          <a:p>
            <a:r>
              <a:rPr lang="en-US" altLang="zh-CN" sz="5100" dirty="0"/>
              <a:t>2013~2016</a:t>
            </a:r>
            <a:r>
              <a:rPr lang="zh-CN" altLang="en-US" sz="5100" dirty="0"/>
              <a:t>：</a:t>
            </a:r>
            <a:r>
              <a:rPr lang="en-US" altLang="zh-CN" sz="5100" dirty="0"/>
              <a:t>The fastest</a:t>
            </a:r>
            <a:r>
              <a:rPr lang="zh-CN" altLang="en-US" sz="5100" dirty="0"/>
              <a:t> </a:t>
            </a:r>
            <a:r>
              <a:rPr lang="en-US" altLang="zh-CN" sz="5100" dirty="0"/>
              <a:t>supercomputer in the world</a:t>
            </a:r>
            <a:endParaRPr lang="en-US" altLang="zh-CN" sz="5100" dirty="0"/>
          </a:p>
          <a:p>
            <a:r>
              <a:rPr lang="zh-CN" altLang="en-US" sz="5100" dirty="0"/>
              <a:t>国防科技大学</a:t>
            </a:r>
            <a:endParaRPr lang="en-US" altLang="zh-CN" sz="5100" dirty="0"/>
          </a:p>
          <a:p>
            <a:endParaRPr lang="en-US" altLang="zh-CN" sz="39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descr="图片包含 天花板, 室内, 钢琴, 游戏机&#10;&#10;描述已自动生成"/>
          <p:cNvPicPr>
            <a:picLocks noGrp="1" noChangeAspect="1"/>
          </p:cNvPicPr>
          <p:nvPr>
            <p:ph idx="1"/>
          </p:nvPr>
        </p:nvPicPr>
        <p:blipFill>
          <a:blip r:embed="rId1"/>
          <a:stretch>
            <a:fillRect/>
          </a:stretch>
        </p:blipFill>
        <p:spPr>
          <a:xfrm>
            <a:off x="473241" y="1143000"/>
            <a:ext cx="7195045" cy="3731758"/>
          </a:xfrm>
        </p:spPr>
      </p:pic>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Brief History of Chinese Compt. Tech.</a:t>
            </a:r>
            <a:endParaRPr lang="zh-CN" altLang="en-US" dirty="0"/>
          </a:p>
        </p:txBody>
      </p:sp>
      <p:sp>
        <p:nvSpPr>
          <p:cNvPr id="7" name="内容占位符 6"/>
          <p:cNvSpPr>
            <a:spLocks noGrp="1"/>
          </p:cNvSpPr>
          <p:nvPr>
            <p:ph sz="quarter" idx="13"/>
          </p:nvPr>
        </p:nvSpPr>
        <p:spPr/>
        <p:txBody>
          <a:bodyPr/>
          <a:lstStyle/>
          <a:p>
            <a:r>
              <a:rPr lang="en-US" altLang="zh-CN" dirty="0"/>
              <a:t>3.0</a:t>
            </a:r>
            <a:endParaRPr lang="zh-CN" altLang="en-US" dirty="0"/>
          </a:p>
        </p:txBody>
      </p:sp>
      <p:sp>
        <p:nvSpPr>
          <p:cNvPr id="10" name="内容占位符 1"/>
          <p:cNvSpPr txBox="1"/>
          <p:nvPr/>
        </p:nvSpPr>
        <p:spPr bwMode="auto">
          <a:xfrm>
            <a:off x="228600" y="752239"/>
            <a:ext cx="8610600" cy="5353521"/>
          </a:xfrm>
          <a:prstGeom prst="rect">
            <a:avLst/>
          </a:prstGeom>
          <a:noFill/>
          <a:ln>
            <a:noFill/>
          </a:ln>
        </p:spPr>
        <p:txBody>
          <a:bodyPr vert="horz" wrap="square" lIns="91440" tIns="45720" rIns="91440" bIns="45720" numCol="1" anchor="t" anchorCtr="0" compatLnSpc="1">
            <a:normAutofit fontScale="77500" lnSpcReduction="20000"/>
          </a:bodyPr>
          <a:lstStyle>
            <a:lvl1pPr marL="342900" indent="-342900" algn="l" rtl="0" eaLnBrk="0" fontAlgn="base" hangingPunct="0">
              <a:lnSpc>
                <a:spcPct val="125000"/>
              </a:lnSpc>
              <a:spcBef>
                <a:spcPct val="20000"/>
              </a:spcBef>
              <a:spcAft>
                <a:spcPct val="0"/>
              </a:spcAft>
              <a:buClr>
                <a:srgbClr val="FF0000"/>
              </a:buClr>
              <a:buSzPct val="75000"/>
              <a:buBlip>
                <a:blip r:embed="rId2"/>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lnSpc>
                <a:spcPct val="125000"/>
              </a:lnSpc>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lnSpc>
                <a:spcPct val="125000"/>
              </a:lnSpc>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3900" dirty="0"/>
              <a:t>Sunway </a:t>
            </a:r>
            <a:r>
              <a:rPr lang="en-US" altLang="zh-CN" sz="3900" dirty="0" err="1"/>
              <a:t>TaihuLight</a:t>
            </a:r>
            <a:endParaRPr lang="en-US" altLang="zh-CN" sz="3900" dirty="0"/>
          </a:p>
          <a:p>
            <a:endParaRPr lang="en-US" altLang="zh-CN" sz="3900" dirty="0"/>
          </a:p>
          <a:p>
            <a:endParaRPr lang="en-US" altLang="zh-CN" sz="3900" dirty="0"/>
          </a:p>
          <a:p>
            <a:endParaRPr lang="en-US" altLang="zh-CN" sz="3900" dirty="0"/>
          </a:p>
          <a:p>
            <a:endParaRPr lang="en-US" altLang="zh-CN" sz="3900" dirty="0"/>
          </a:p>
          <a:p>
            <a:endParaRPr lang="en-US" altLang="zh-CN" sz="3900" dirty="0"/>
          </a:p>
          <a:p>
            <a:pPr marL="0" indent="0">
              <a:buNone/>
            </a:pPr>
            <a:endParaRPr lang="en-US" altLang="zh-CN" sz="3900" dirty="0"/>
          </a:p>
          <a:p>
            <a:r>
              <a:rPr lang="en-US" altLang="zh-CN" sz="3900" dirty="0"/>
              <a:t>2017</a:t>
            </a:r>
            <a:r>
              <a:rPr lang="zh-CN" altLang="en-US" sz="3900" dirty="0"/>
              <a:t>：</a:t>
            </a:r>
            <a:r>
              <a:rPr lang="en-US" altLang="zh-CN" sz="3900" dirty="0"/>
              <a:t>The fastest</a:t>
            </a:r>
            <a:r>
              <a:rPr lang="zh-CN" altLang="en-US" sz="3900" dirty="0"/>
              <a:t> </a:t>
            </a:r>
            <a:r>
              <a:rPr lang="en-US" altLang="zh-CN" sz="3900" dirty="0"/>
              <a:t>supercomputer in the world</a:t>
            </a:r>
            <a:endParaRPr lang="en-US" altLang="zh-CN" sz="3900" dirty="0"/>
          </a:p>
          <a:p>
            <a:r>
              <a:rPr lang="zh-CN" altLang="en-US" dirty="0"/>
              <a:t>国家并行计算机工程技术研究中心</a:t>
            </a:r>
            <a:endParaRPr lang="en-US" altLang="zh-CN" sz="3900" dirty="0"/>
          </a:p>
          <a:p>
            <a:endParaRPr lang="en-US" altLang="zh-CN" sz="39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descr="图片包含 游戏机, 电子, 电路&#10;&#10;描述已自动生成"/>
          <p:cNvPicPr>
            <a:picLocks noGrp="1" noChangeAspect="1"/>
          </p:cNvPicPr>
          <p:nvPr>
            <p:ph idx="1"/>
          </p:nvPr>
        </p:nvPicPr>
        <p:blipFill>
          <a:blip r:embed="rId1"/>
          <a:stretch>
            <a:fillRect/>
          </a:stretch>
        </p:blipFill>
        <p:spPr>
          <a:xfrm>
            <a:off x="2726669" y="1335539"/>
            <a:ext cx="3505200" cy="2476500"/>
          </a:xfrm>
        </p:spPr>
      </p:pic>
      <p:sp>
        <p:nvSpPr>
          <p:cNvPr id="3" name="日期占位符 2"/>
          <p:cNvSpPr>
            <a:spLocks noGrp="1"/>
          </p:cNvSpPr>
          <p:nvPr>
            <p:ph type="dt" sz="half" idx="10"/>
          </p:nvPr>
        </p:nvSpPr>
        <p:spPr>
          <a:xfrm>
            <a:off x="704464" y="6353963"/>
            <a:ext cx="2133600" cy="365125"/>
          </a:xfrm>
        </p:spPr>
        <p:txBody>
          <a:bodyPr/>
          <a:lstStyle/>
          <a:p>
            <a:r>
              <a:rPr lang="en-US" altLang="zh-CN" dirty="0" err="1"/>
              <a:t>COaA</a:t>
            </a:r>
            <a:r>
              <a:rPr lang="en-US" altLang="zh-CN" dirty="0"/>
              <a:t>,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Brief History of Chinese Compt. Tech.</a:t>
            </a:r>
            <a:endParaRPr lang="zh-CN" altLang="en-US" dirty="0"/>
          </a:p>
        </p:txBody>
      </p:sp>
      <p:pic>
        <p:nvPicPr>
          <p:cNvPr id="11" name="内容占位符 10"/>
          <p:cNvPicPr>
            <a:picLocks noGrp="1" noChangeAspect="1"/>
          </p:cNvPicPr>
          <p:nvPr>
            <p:ph sz="quarter" idx="13"/>
          </p:nvPr>
        </p:nvPicPr>
        <p:blipFill>
          <a:blip r:embed="rId2"/>
          <a:stretch>
            <a:fillRect/>
          </a:stretch>
        </p:blipFill>
        <p:spPr>
          <a:xfrm>
            <a:off x="980571" y="1707513"/>
            <a:ext cx="1804506" cy="1828032"/>
          </a:xfrm>
        </p:spPr>
      </p:pic>
      <p:pic>
        <p:nvPicPr>
          <p:cNvPr id="13" name="图片 12" descr="图片包含 游戏机, 钟表, 标志&#10;&#10;描述已自动生成"/>
          <p:cNvPicPr>
            <a:picLocks noChangeAspect="1"/>
          </p:cNvPicPr>
          <p:nvPr/>
        </p:nvPicPr>
        <p:blipFill>
          <a:blip r:embed="rId3"/>
          <a:stretch>
            <a:fillRect/>
          </a:stretch>
        </p:blipFill>
        <p:spPr>
          <a:xfrm>
            <a:off x="938694" y="3581401"/>
            <a:ext cx="1899370" cy="1752600"/>
          </a:xfrm>
          <a:prstGeom prst="rect">
            <a:avLst/>
          </a:prstGeom>
        </p:spPr>
      </p:pic>
      <p:pic>
        <p:nvPicPr>
          <p:cNvPr id="15" name="图片 14"/>
          <p:cNvPicPr>
            <a:picLocks noChangeAspect="1"/>
          </p:cNvPicPr>
          <p:nvPr/>
        </p:nvPicPr>
        <p:blipFill>
          <a:blip r:embed="rId4"/>
          <a:stretch>
            <a:fillRect/>
          </a:stretch>
        </p:blipFill>
        <p:spPr>
          <a:xfrm>
            <a:off x="2785077" y="3581400"/>
            <a:ext cx="1786923" cy="1786923"/>
          </a:xfrm>
          <a:prstGeom prst="rect">
            <a:avLst/>
          </a:prstGeom>
        </p:spPr>
      </p:pic>
      <p:pic>
        <p:nvPicPr>
          <p:cNvPr id="17" name="图片 16" descr="白色的手机&#10;&#10;描述已自动生成"/>
          <p:cNvPicPr>
            <a:picLocks noChangeAspect="1"/>
          </p:cNvPicPr>
          <p:nvPr/>
        </p:nvPicPr>
        <p:blipFill>
          <a:blip r:embed="rId5"/>
          <a:stretch>
            <a:fillRect/>
          </a:stretch>
        </p:blipFill>
        <p:spPr>
          <a:xfrm>
            <a:off x="4572000" y="3571608"/>
            <a:ext cx="1786923" cy="1786923"/>
          </a:xfrm>
          <a:prstGeom prst="rect">
            <a:avLst/>
          </a:prstGeom>
        </p:spPr>
      </p:pic>
      <p:pic>
        <p:nvPicPr>
          <p:cNvPr id="2050" name="Picture 2"/>
          <p:cNvPicPr>
            <a:picLocks noChangeAspect="1" noChangeArrowheads="1"/>
          </p:cNvPicPr>
          <p:nvPr/>
        </p:nvPicPr>
        <p:blipFill>
          <a:blip r:embed="rId6"/>
          <a:srcRect/>
          <a:stretch>
            <a:fillRect/>
          </a:stretch>
        </p:blipFill>
        <p:spPr bwMode="auto">
          <a:xfrm>
            <a:off x="6418383" y="1404890"/>
            <a:ext cx="2552700" cy="3057525"/>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6418383" y="4462415"/>
            <a:ext cx="2552700" cy="369332"/>
          </a:xfrm>
          <a:prstGeom prst="rect">
            <a:avLst/>
          </a:prstGeom>
          <a:noFill/>
        </p:spPr>
        <p:txBody>
          <a:bodyPr wrap="square" rtlCol="0">
            <a:spAutoFit/>
          </a:bodyPr>
          <a:lstStyle/>
          <a:p>
            <a:r>
              <a:rPr lang="en-US" altLang="zh-CN" dirty="0"/>
              <a:t>Prof. </a:t>
            </a:r>
            <a:r>
              <a:rPr lang="en-US" altLang="zh-CN" dirty="0" err="1"/>
              <a:t>Weiwu</a:t>
            </a:r>
            <a:r>
              <a:rPr lang="en-US" altLang="zh-CN" dirty="0"/>
              <a:t> Hu</a:t>
            </a:r>
            <a:endParaRPr lang="zh-CN" altLang="en-US" dirty="0"/>
          </a:p>
        </p:txBody>
      </p:sp>
      <p:sp>
        <p:nvSpPr>
          <p:cNvPr id="20" name="内容占位符 1"/>
          <p:cNvSpPr txBox="1"/>
          <p:nvPr/>
        </p:nvSpPr>
        <p:spPr bwMode="auto">
          <a:xfrm>
            <a:off x="0" y="697195"/>
            <a:ext cx="9075576" cy="5353521"/>
          </a:xfrm>
          <a:prstGeom prst="rect">
            <a:avLst/>
          </a:prstGeom>
          <a:noFill/>
          <a:ln>
            <a:noFill/>
          </a:ln>
        </p:spPr>
        <p:txBody>
          <a:bodyPr vert="horz" wrap="square" lIns="91440" tIns="45720" rIns="91440" bIns="45720" numCol="1" anchor="t" anchorCtr="0" compatLnSpc="1">
            <a:normAutofit/>
          </a:bodyPr>
          <a:lstStyle>
            <a:lvl1pPr marL="342900" indent="-342900" algn="l" rtl="0" eaLnBrk="0" fontAlgn="base" hangingPunct="0">
              <a:lnSpc>
                <a:spcPct val="125000"/>
              </a:lnSpc>
              <a:spcBef>
                <a:spcPct val="20000"/>
              </a:spcBef>
              <a:spcAft>
                <a:spcPct val="0"/>
              </a:spcAft>
              <a:buClr>
                <a:srgbClr val="FF0000"/>
              </a:buClr>
              <a:buSzPct val="75000"/>
              <a:buBlip>
                <a:blip r:embed="rId7"/>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lnSpc>
                <a:spcPct val="125000"/>
              </a:lnSpc>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lnSpc>
                <a:spcPct val="125000"/>
              </a:lnSpc>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5100" dirty="0" err="1"/>
              <a:t>Loongson</a:t>
            </a:r>
            <a:r>
              <a:rPr lang="en-US" altLang="zh-CN" sz="5100" dirty="0"/>
              <a:t> CPU</a:t>
            </a:r>
            <a:endParaRPr lang="en-US" altLang="zh-CN" sz="5100" dirty="0"/>
          </a:p>
          <a:p>
            <a:endParaRPr lang="en-US" altLang="zh-CN" sz="5100" dirty="0"/>
          </a:p>
          <a:p>
            <a:endParaRPr lang="en-US" altLang="zh-CN" sz="5100" dirty="0"/>
          </a:p>
          <a:p>
            <a:endParaRPr lang="en-US" altLang="zh-CN" sz="5100" dirty="0"/>
          </a:p>
          <a:p>
            <a:endParaRPr lang="en-US" altLang="zh-CN" sz="5100" dirty="0"/>
          </a:p>
          <a:p>
            <a:endParaRPr lang="en-US" altLang="zh-CN" sz="5100" dirty="0"/>
          </a:p>
          <a:p>
            <a:endParaRPr lang="en-US" altLang="zh-CN" sz="5100" dirty="0"/>
          </a:p>
          <a:p>
            <a:pPr marL="0" indent="0">
              <a:buNone/>
            </a:pPr>
            <a:endParaRPr lang="en-US" altLang="zh-CN" sz="5100" dirty="0"/>
          </a:p>
          <a:p>
            <a:endParaRPr lang="en-US" altLang="zh-CN" sz="39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9" name="矩形 18"/>
          <p:cNvSpPr/>
          <p:nvPr/>
        </p:nvSpPr>
        <p:spPr>
          <a:xfrm>
            <a:off x="228051" y="74365"/>
            <a:ext cx="752519" cy="584775"/>
          </a:xfrm>
          <a:prstGeom prst="rect">
            <a:avLst/>
          </a:prstGeom>
        </p:spPr>
        <p:txBody>
          <a:bodyPr wrap="square">
            <a:spAutoFit/>
          </a:bodyPr>
          <a:lstStyle/>
          <a:p>
            <a:r>
              <a:rPr lang="en-US" altLang="zh-CN" sz="3200" b="1" dirty="0">
                <a:solidFill>
                  <a:schemeClr val="bg1"/>
                </a:solidFill>
              </a:rPr>
              <a:t>3.0</a:t>
            </a:r>
            <a:endParaRPr lang="zh-CN" altLang="en-US" sz="3200" b="1"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Brief History of Chinese Compt. Tech</a:t>
            </a:r>
            <a:endParaRPr lang="zh-CN" altLang="en-US" dirty="0"/>
          </a:p>
        </p:txBody>
      </p:sp>
      <p:sp>
        <p:nvSpPr>
          <p:cNvPr id="7" name="内容占位符 6"/>
          <p:cNvSpPr>
            <a:spLocks noGrp="1"/>
          </p:cNvSpPr>
          <p:nvPr>
            <p:ph sz="quarter" idx="13"/>
          </p:nvPr>
        </p:nvSpPr>
        <p:spPr/>
        <p:txBody>
          <a:bodyPr/>
          <a:lstStyle/>
          <a:p>
            <a:r>
              <a:rPr lang="en-US" altLang="zh-CN" dirty="0"/>
              <a:t>3.0</a:t>
            </a:r>
            <a:endParaRPr lang="zh-CN" altLang="en-US" dirty="0"/>
          </a:p>
        </p:txBody>
      </p:sp>
      <p:sp>
        <p:nvSpPr>
          <p:cNvPr id="8" name="鲲鹏不止是CPU"/>
          <p:cNvSpPr txBox="1"/>
          <p:nvPr/>
        </p:nvSpPr>
        <p:spPr>
          <a:xfrm>
            <a:off x="1430462" y="4573439"/>
            <a:ext cx="230807" cy="876820"/>
          </a:xfrm>
          <a:prstGeom prst="rect">
            <a:avLst/>
          </a:prstGeom>
          <a:ln w="25400">
            <a:miter lim="400000"/>
          </a:ln>
        </p:spPr>
        <p:txBody>
          <a:bodyPr wrap="none" lIns="114255" tIns="114255" rIns="114255" bIns="114255">
            <a:spAutoFit/>
          </a:bodyPr>
          <a:lstStyle/>
          <a:p>
            <a:pPr algn="ctr" defTabSz="870585">
              <a:defRPr sz="4200">
                <a:solidFill>
                  <a:srgbClr val="FFFFFF"/>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pPr>
            <a:endParaRPr sz="4200" dirty="0">
              <a:latin typeface="Huawei Sans" panose="020C0503030203020204" pitchFamily="34" charset="0"/>
              <a:ea typeface="方正兰亭黑简体" panose="02000000000000000000" charset="-122"/>
            </a:endParaRPr>
          </a:p>
        </p:txBody>
      </p:sp>
      <p:grpSp>
        <p:nvGrpSpPr>
          <p:cNvPr id="9" name="成组"/>
          <p:cNvGrpSpPr>
            <a:grpSpLocks noChangeAspect="1"/>
          </p:cNvGrpSpPr>
          <p:nvPr/>
        </p:nvGrpSpPr>
        <p:grpSpPr>
          <a:xfrm>
            <a:off x="753138" y="2929188"/>
            <a:ext cx="2603553" cy="1844416"/>
            <a:chOff x="0" y="0"/>
            <a:chExt cx="5582453" cy="3088379"/>
          </a:xfrm>
        </p:grpSpPr>
        <p:grpSp>
          <p:nvGrpSpPr>
            <p:cNvPr id="10" name="组合 88"/>
            <p:cNvGrpSpPr/>
            <p:nvPr/>
          </p:nvGrpSpPr>
          <p:grpSpPr>
            <a:xfrm>
              <a:off x="4004023" y="15617"/>
              <a:ext cx="1440100" cy="3072759"/>
              <a:chOff x="-2" y="-4"/>
              <a:chExt cx="1440098" cy="3072758"/>
            </a:xfrm>
          </p:grpSpPr>
          <p:pic>
            <p:nvPicPr>
              <p:cNvPr id="35" name="图片 110" descr="图片 110"/>
              <p:cNvPicPr>
                <a:picLocks noChangeAspect="1"/>
              </p:cNvPicPr>
              <p:nvPr/>
            </p:nvPicPr>
            <p:blipFill>
              <a:blip r:embed="rId1"/>
              <a:srcRect/>
              <a:stretch>
                <a:fillRect/>
              </a:stretch>
            </p:blipFill>
            <p:spPr>
              <a:xfrm rot="16200000">
                <a:off x="-1278145" y="1278140"/>
                <a:ext cx="3072757" cy="516470"/>
              </a:xfrm>
              <a:prstGeom prst="rect">
                <a:avLst/>
              </a:prstGeom>
              <a:ln w="12700" cap="flat">
                <a:noFill/>
                <a:miter lim="400000"/>
                <a:headEnd/>
                <a:tailEnd/>
              </a:ln>
              <a:effectLst/>
            </p:spPr>
          </p:pic>
          <p:pic>
            <p:nvPicPr>
              <p:cNvPr id="36" name="图片 111" descr="图片 111"/>
              <p:cNvPicPr>
                <a:picLocks noChangeAspect="1"/>
              </p:cNvPicPr>
              <p:nvPr/>
            </p:nvPicPr>
            <p:blipFill>
              <a:blip r:embed="rId1"/>
              <a:srcRect/>
              <a:stretch>
                <a:fillRect/>
              </a:stretch>
            </p:blipFill>
            <p:spPr>
              <a:xfrm rot="16200000">
                <a:off x="-777969" y="1278141"/>
                <a:ext cx="3072757" cy="516469"/>
              </a:xfrm>
              <a:prstGeom prst="rect">
                <a:avLst/>
              </a:prstGeom>
              <a:ln w="12700" cap="flat">
                <a:noFill/>
                <a:miter lim="400000"/>
                <a:headEnd/>
                <a:tailEnd/>
              </a:ln>
              <a:effectLst/>
            </p:spPr>
          </p:pic>
          <p:pic>
            <p:nvPicPr>
              <p:cNvPr id="37" name="图片 112" descr="图片 112"/>
              <p:cNvPicPr>
                <a:picLocks noChangeAspect="1"/>
              </p:cNvPicPr>
              <p:nvPr/>
            </p:nvPicPr>
            <p:blipFill>
              <a:blip r:embed="rId1"/>
              <a:srcRect/>
              <a:stretch>
                <a:fillRect/>
              </a:stretch>
            </p:blipFill>
            <p:spPr>
              <a:xfrm rot="16200000">
                <a:off x="-354517" y="1278141"/>
                <a:ext cx="3072757" cy="516469"/>
              </a:xfrm>
              <a:prstGeom prst="rect">
                <a:avLst/>
              </a:prstGeom>
              <a:ln w="12700" cap="flat">
                <a:noFill/>
                <a:miter lim="400000"/>
                <a:headEnd/>
                <a:tailEnd/>
              </a:ln>
              <a:effectLst/>
            </p:spPr>
          </p:pic>
        </p:grpSp>
        <p:grpSp>
          <p:nvGrpSpPr>
            <p:cNvPr id="11" name="组合 89"/>
            <p:cNvGrpSpPr/>
            <p:nvPr/>
          </p:nvGrpSpPr>
          <p:grpSpPr>
            <a:xfrm>
              <a:off x="2089952" y="16464"/>
              <a:ext cx="1738695" cy="3071915"/>
              <a:chOff x="67158" y="-1"/>
              <a:chExt cx="1738694" cy="3071913"/>
            </a:xfrm>
          </p:grpSpPr>
          <p:pic>
            <p:nvPicPr>
              <p:cNvPr id="33" name="图片 108" descr="图片 108"/>
              <p:cNvPicPr>
                <a:picLocks noChangeAspect="1"/>
              </p:cNvPicPr>
              <p:nvPr/>
            </p:nvPicPr>
            <p:blipFill>
              <a:blip r:embed="rId2"/>
              <a:srcRect/>
              <a:stretch>
                <a:fillRect/>
              </a:stretch>
            </p:blipFill>
            <p:spPr>
              <a:xfrm rot="5400000">
                <a:off x="-599452" y="666609"/>
                <a:ext cx="3071913" cy="1738694"/>
              </a:xfrm>
              <a:prstGeom prst="rect">
                <a:avLst/>
              </a:prstGeom>
              <a:ln w="12700" cap="flat">
                <a:noFill/>
                <a:miter lim="400000"/>
                <a:headEnd/>
                <a:tailEnd/>
              </a:ln>
              <a:effectLst/>
            </p:spPr>
          </p:pic>
          <p:pic>
            <p:nvPicPr>
              <p:cNvPr id="34" name="图片 109" descr="图片 109"/>
              <p:cNvPicPr>
                <a:picLocks noChangeAspect="1"/>
              </p:cNvPicPr>
              <p:nvPr/>
            </p:nvPicPr>
            <p:blipFill>
              <a:blip r:embed="rId3"/>
              <a:srcRect/>
              <a:stretch>
                <a:fillRect/>
              </a:stretch>
            </p:blipFill>
            <p:spPr>
              <a:xfrm rot="5400000">
                <a:off x="1096638" y="1276312"/>
                <a:ext cx="623901" cy="452588"/>
              </a:xfrm>
              <a:prstGeom prst="rect">
                <a:avLst/>
              </a:prstGeom>
              <a:ln w="12700" cap="flat">
                <a:noFill/>
                <a:miter lim="400000"/>
                <a:headEnd/>
                <a:tailEnd/>
              </a:ln>
              <a:effectLst/>
            </p:spPr>
          </p:pic>
        </p:grpSp>
        <p:grpSp>
          <p:nvGrpSpPr>
            <p:cNvPr id="12" name="组合 91"/>
            <p:cNvGrpSpPr/>
            <p:nvPr/>
          </p:nvGrpSpPr>
          <p:grpSpPr>
            <a:xfrm>
              <a:off x="87158" y="593"/>
              <a:ext cx="1738696" cy="3070737"/>
              <a:chOff x="87158" y="592"/>
              <a:chExt cx="1738695" cy="3070736"/>
            </a:xfrm>
          </p:grpSpPr>
          <p:pic>
            <p:nvPicPr>
              <p:cNvPr id="31" name="图片 106" descr="图片 106"/>
              <p:cNvPicPr>
                <a:picLocks noChangeAspect="1"/>
              </p:cNvPicPr>
              <p:nvPr/>
            </p:nvPicPr>
            <p:blipFill>
              <a:blip r:embed="rId2"/>
              <a:srcRect/>
              <a:stretch>
                <a:fillRect/>
              </a:stretch>
            </p:blipFill>
            <p:spPr>
              <a:xfrm rot="5400000">
                <a:off x="-578863" y="666612"/>
                <a:ext cx="3070736" cy="1738695"/>
              </a:xfrm>
              <a:prstGeom prst="rect">
                <a:avLst/>
              </a:prstGeom>
              <a:ln w="12700" cap="flat">
                <a:noFill/>
                <a:miter lim="400000"/>
                <a:headEnd/>
                <a:tailEnd/>
              </a:ln>
              <a:effectLst/>
            </p:spPr>
          </p:pic>
          <p:pic>
            <p:nvPicPr>
              <p:cNvPr id="32" name="图片 107" descr="图片 107"/>
              <p:cNvPicPr>
                <a:picLocks noChangeAspect="1"/>
              </p:cNvPicPr>
              <p:nvPr/>
            </p:nvPicPr>
            <p:blipFill>
              <a:blip r:embed="rId3"/>
              <a:srcRect/>
              <a:stretch>
                <a:fillRect/>
              </a:stretch>
            </p:blipFill>
            <p:spPr>
              <a:xfrm rot="5400000">
                <a:off x="1107489" y="1284967"/>
                <a:ext cx="623901" cy="452589"/>
              </a:xfrm>
              <a:prstGeom prst="rect">
                <a:avLst/>
              </a:prstGeom>
              <a:ln w="12700" cap="flat">
                <a:noFill/>
                <a:miter lim="400000"/>
                <a:headEnd/>
                <a:tailEnd/>
              </a:ln>
              <a:effectLst/>
            </p:spPr>
          </p:pic>
        </p:grpSp>
        <p:sp>
          <p:nvSpPr>
            <p:cNvPr id="13" name="矩形"/>
            <p:cNvSpPr/>
            <p:nvPr/>
          </p:nvSpPr>
          <p:spPr>
            <a:xfrm>
              <a:off x="0" y="1252"/>
              <a:ext cx="1913005" cy="3065337"/>
            </a:xfrm>
            <a:prstGeom prst="rect">
              <a:avLst/>
            </a:prstGeom>
            <a:noFill/>
            <a:ln w="12700" cap="flat">
              <a:noFill/>
              <a:miter lim="400000"/>
            </a:ln>
            <a:effectLst/>
          </p:spPr>
          <p:txBody>
            <a:bodyPr wrap="square" lIns="114255" tIns="114255" rIns="114255" bIns="114255" numCol="1" anchor="t">
              <a:noAutofit/>
            </a:bodyPr>
            <a:lstStyle/>
            <a:p>
              <a:pPr algn="ctr">
                <a:defRPr sz="2200">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pPr>
              <a:endParaRPr sz="1200">
                <a:latin typeface="Huawei Sans" panose="020C0503030203020204" pitchFamily="34" charset="0"/>
                <a:ea typeface="方正兰亭黑简体" panose="02000000000000000000" charset="-122"/>
              </a:endParaRPr>
            </a:p>
          </p:txBody>
        </p:sp>
        <p:sp>
          <p:nvSpPr>
            <p:cNvPr id="14" name="CPU Die"/>
            <p:cNvSpPr txBox="1"/>
            <p:nvPr/>
          </p:nvSpPr>
          <p:spPr>
            <a:xfrm>
              <a:off x="98930" y="29383"/>
              <a:ext cx="1913005" cy="669517"/>
            </a:xfrm>
            <a:prstGeom prst="rect">
              <a:avLst/>
            </a:prstGeom>
            <a:noFill/>
            <a:ln w="25400" cap="flat">
              <a:noFill/>
              <a:miter lim="400000"/>
            </a:ln>
            <a:effectLst/>
          </p:spPr>
          <p:txBody>
            <a:bodyPr wrap="square" lIns="114255" tIns="114255" rIns="114255" bIns="114255" numCol="1" anchor="t">
              <a:noAutofit/>
            </a:bodyPr>
            <a:lstStyle>
              <a:lvl1pPr algn="ctr">
                <a:defRPr sz="1600" b="1">
                  <a:solidFill>
                    <a:srgbClr val="FFFFFF"/>
                  </a:solidFill>
                  <a:latin typeface="Huawei Sans" panose="020C0503030203020204"/>
                  <a:ea typeface="Huawei Sans" panose="020C0503030203020204"/>
                  <a:cs typeface="Huawei Sans" panose="020C0503030203020204"/>
                  <a:sym typeface="Huawei Sans" panose="020C0503030203020204"/>
                </a:defRPr>
              </a:lvl1pPr>
            </a:lstStyle>
            <a:p>
              <a:r>
                <a:rPr sz="1200" dirty="0">
                  <a:solidFill>
                    <a:schemeClr val="bg1"/>
                  </a:solidFill>
                  <a:latin typeface="Huawei Sans" panose="020C0503030203020204" pitchFamily="34" charset="0"/>
                  <a:ea typeface="方正兰亭黑简体" panose="02000000000000000000" charset="-122"/>
                </a:rPr>
                <a:t>CPU Die</a:t>
              </a:r>
              <a:endParaRPr sz="1200" dirty="0">
                <a:solidFill>
                  <a:schemeClr val="bg1"/>
                </a:solidFill>
                <a:latin typeface="Huawei Sans" panose="020C0503030203020204" pitchFamily="34" charset="0"/>
                <a:ea typeface="方正兰亭黑简体" panose="02000000000000000000" charset="-122"/>
              </a:endParaRPr>
            </a:p>
          </p:txBody>
        </p:sp>
        <p:sp>
          <p:nvSpPr>
            <p:cNvPr id="15" name="矩形"/>
            <p:cNvSpPr/>
            <p:nvPr/>
          </p:nvSpPr>
          <p:spPr>
            <a:xfrm>
              <a:off x="2011940" y="1252"/>
              <a:ext cx="1913004" cy="3065337"/>
            </a:xfrm>
            <a:prstGeom prst="rect">
              <a:avLst/>
            </a:prstGeom>
            <a:noFill/>
            <a:ln w="12700" cap="flat">
              <a:noFill/>
              <a:miter lim="400000"/>
            </a:ln>
            <a:effectLst/>
          </p:spPr>
          <p:txBody>
            <a:bodyPr wrap="square" lIns="114255" tIns="114255" rIns="114255" bIns="114255" numCol="1" anchor="t">
              <a:noAutofit/>
            </a:bodyPr>
            <a:lstStyle/>
            <a:p>
              <a:pPr algn="ctr">
                <a:defRPr sz="2200">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pPr>
              <a:endParaRPr sz="1200">
                <a:latin typeface="Huawei Sans" panose="020C0503030203020204" pitchFamily="34" charset="0"/>
                <a:ea typeface="方正兰亭黑简体" panose="02000000000000000000" charset="-122"/>
              </a:endParaRPr>
            </a:p>
          </p:txBody>
        </p:sp>
        <p:sp>
          <p:nvSpPr>
            <p:cNvPr id="16" name="CPU Die"/>
            <p:cNvSpPr txBox="1"/>
            <p:nvPr/>
          </p:nvSpPr>
          <p:spPr>
            <a:xfrm>
              <a:off x="2011940" y="1252"/>
              <a:ext cx="1913004" cy="669516"/>
            </a:xfrm>
            <a:prstGeom prst="rect">
              <a:avLst/>
            </a:prstGeom>
            <a:noFill/>
            <a:ln w="25400" cap="flat">
              <a:noFill/>
              <a:miter lim="400000"/>
            </a:ln>
            <a:effectLst/>
          </p:spPr>
          <p:txBody>
            <a:bodyPr wrap="square" lIns="114255" tIns="114255" rIns="114255" bIns="114255" numCol="1" anchor="t">
              <a:noAutofit/>
            </a:bodyPr>
            <a:lstStyle>
              <a:lvl1pPr algn="ctr">
                <a:defRPr sz="1600" b="1">
                  <a:solidFill>
                    <a:srgbClr val="FFFFFF"/>
                  </a:solidFill>
                  <a:latin typeface="Huawei Sans" panose="020C0503030203020204"/>
                  <a:ea typeface="Huawei Sans" panose="020C0503030203020204"/>
                  <a:cs typeface="Huawei Sans" panose="020C0503030203020204"/>
                  <a:sym typeface="Huawei Sans" panose="020C0503030203020204"/>
                </a:defRPr>
              </a:lvl1pPr>
            </a:lstStyle>
            <a:p>
              <a:r>
                <a:rPr sz="1200" dirty="0">
                  <a:solidFill>
                    <a:schemeClr val="bg1"/>
                  </a:solidFill>
                  <a:latin typeface="Huawei Sans" panose="020C0503030203020204" pitchFamily="34" charset="0"/>
                  <a:ea typeface="方正兰亭黑简体" panose="02000000000000000000" charset="-122"/>
                </a:rPr>
                <a:t>CPU Die</a:t>
              </a:r>
              <a:endParaRPr sz="1200" dirty="0">
                <a:solidFill>
                  <a:schemeClr val="bg1"/>
                </a:solidFill>
                <a:latin typeface="Huawei Sans" panose="020C0503030203020204" pitchFamily="34" charset="0"/>
                <a:ea typeface="方正兰亭黑简体" panose="02000000000000000000" charset="-122"/>
              </a:endParaRPr>
            </a:p>
          </p:txBody>
        </p:sp>
        <p:sp>
          <p:nvSpPr>
            <p:cNvPr id="17" name="矩形"/>
            <p:cNvSpPr/>
            <p:nvPr/>
          </p:nvSpPr>
          <p:spPr>
            <a:xfrm>
              <a:off x="4004030" y="1252"/>
              <a:ext cx="1440097" cy="3065337"/>
            </a:xfrm>
            <a:prstGeom prst="rect">
              <a:avLst/>
            </a:prstGeom>
            <a:noFill/>
            <a:ln w="12700" cap="flat">
              <a:noFill/>
              <a:miter lim="400000"/>
            </a:ln>
            <a:effectLst/>
          </p:spPr>
          <p:txBody>
            <a:bodyPr wrap="square" lIns="114255" tIns="114255" rIns="114255" bIns="114255" numCol="1" anchor="t">
              <a:noAutofit/>
            </a:bodyPr>
            <a:lstStyle/>
            <a:p>
              <a:pPr algn="ctr">
                <a:defRPr sz="2200">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pPr>
              <a:endParaRPr sz="1200">
                <a:latin typeface="Huawei Sans" panose="020C0503030203020204" pitchFamily="34" charset="0"/>
                <a:ea typeface="方正兰亭黑简体" panose="02000000000000000000" charset="-122"/>
              </a:endParaRPr>
            </a:p>
          </p:txBody>
        </p:sp>
        <p:sp>
          <p:nvSpPr>
            <p:cNvPr id="18" name="I/O Die"/>
            <p:cNvSpPr txBox="1"/>
            <p:nvPr/>
          </p:nvSpPr>
          <p:spPr>
            <a:xfrm>
              <a:off x="3882984" y="20532"/>
              <a:ext cx="1699469" cy="577909"/>
            </a:xfrm>
            <a:prstGeom prst="rect">
              <a:avLst/>
            </a:prstGeom>
            <a:noFill/>
            <a:ln w="25400" cap="flat">
              <a:noFill/>
              <a:miter lim="400000"/>
            </a:ln>
            <a:effectLst/>
          </p:spPr>
          <p:txBody>
            <a:bodyPr wrap="square" lIns="114255" tIns="114255" rIns="114255" bIns="114255" numCol="1" anchor="t">
              <a:noAutofit/>
            </a:bodyPr>
            <a:lstStyle>
              <a:lvl1pPr algn="ctr">
                <a:defRPr sz="1600" b="1">
                  <a:solidFill>
                    <a:srgbClr val="FFFFFF"/>
                  </a:solidFill>
                  <a:latin typeface="Huawei Sans" panose="020C0503030203020204"/>
                  <a:ea typeface="Huawei Sans" panose="020C0503030203020204"/>
                  <a:cs typeface="Huawei Sans" panose="020C0503030203020204"/>
                  <a:sym typeface="Huawei Sans" panose="020C0503030203020204"/>
                </a:defRPr>
              </a:lvl1pPr>
            </a:lstStyle>
            <a:p>
              <a:r>
                <a:rPr sz="1200" dirty="0">
                  <a:solidFill>
                    <a:schemeClr val="bg1"/>
                  </a:solidFill>
                  <a:latin typeface="Huawei Sans" panose="020C0503030203020204" pitchFamily="34" charset="0"/>
                  <a:ea typeface="方正兰亭黑简体" panose="02000000000000000000" charset="-122"/>
                </a:rPr>
                <a:t>I/O</a:t>
              </a:r>
              <a:r>
                <a:rPr lang="en-US" sz="1200" dirty="0">
                  <a:solidFill>
                    <a:schemeClr val="bg1"/>
                  </a:solidFill>
                  <a:latin typeface="Huawei Sans" panose="020C0503030203020204" pitchFamily="34" charset="0"/>
                  <a:ea typeface="方正兰亭黑简体" panose="02000000000000000000" charset="-122"/>
                </a:rPr>
                <a:t> </a:t>
              </a:r>
              <a:r>
                <a:rPr sz="1200" dirty="0">
                  <a:solidFill>
                    <a:schemeClr val="bg1"/>
                  </a:solidFill>
                  <a:latin typeface="Huawei Sans" panose="020C0503030203020204" pitchFamily="34" charset="0"/>
                  <a:ea typeface="方正兰亭黑简体" panose="02000000000000000000" charset="-122"/>
                </a:rPr>
                <a:t>Die</a:t>
              </a:r>
              <a:endParaRPr sz="1200" dirty="0">
                <a:solidFill>
                  <a:schemeClr val="bg1"/>
                </a:solidFill>
                <a:latin typeface="Huawei Sans" panose="020C0503030203020204" pitchFamily="34" charset="0"/>
                <a:ea typeface="方正兰亭黑简体" panose="02000000000000000000" charset="-122"/>
              </a:endParaRPr>
            </a:p>
          </p:txBody>
        </p:sp>
        <p:pic>
          <p:nvPicPr>
            <p:cNvPr id="19" name="图片 95" descr="图片 95"/>
            <p:cNvPicPr>
              <a:picLocks noChangeAspect="1"/>
            </p:cNvPicPr>
            <p:nvPr/>
          </p:nvPicPr>
          <p:blipFill>
            <a:blip r:embed="rId4"/>
            <a:srcRect/>
            <a:stretch>
              <a:fillRect/>
            </a:stretch>
          </p:blipFill>
          <p:spPr>
            <a:xfrm>
              <a:off x="4435395" y="1015044"/>
              <a:ext cx="649463" cy="357972"/>
            </a:xfrm>
            <a:prstGeom prst="rect">
              <a:avLst/>
            </a:prstGeom>
            <a:ln w="12700" cap="flat">
              <a:noFill/>
              <a:miter lim="400000"/>
              <a:headEnd/>
              <a:tailEnd/>
            </a:ln>
            <a:effectLst/>
          </p:spPr>
        </p:pic>
        <p:pic>
          <p:nvPicPr>
            <p:cNvPr id="20" name="图片 96" descr="图片 96"/>
            <p:cNvPicPr>
              <a:picLocks noChangeAspect="1"/>
            </p:cNvPicPr>
            <p:nvPr/>
          </p:nvPicPr>
          <p:blipFill>
            <a:blip r:embed="rId4"/>
            <a:srcRect/>
            <a:stretch>
              <a:fillRect/>
            </a:stretch>
          </p:blipFill>
          <p:spPr>
            <a:xfrm>
              <a:off x="4435395" y="1592431"/>
              <a:ext cx="649463" cy="357972"/>
            </a:xfrm>
            <a:prstGeom prst="rect">
              <a:avLst/>
            </a:prstGeom>
            <a:ln w="12700" cap="flat">
              <a:noFill/>
              <a:miter lim="400000"/>
              <a:headEnd/>
              <a:tailEnd/>
            </a:ln>
            <a:effectLst/>
          </p:spPr>
        </p:pic>
        <p:pic>
          <p:nvPicPr>
            <p:cNvPr id="21" name="图片 97" descr="图片 97"/>
            <p:cNvPicPr>
              <a:picLocks noChangeAspect="1"/>
            </p:cNvPicPr>
            <p:nvPr/>
          </p:nvPicPr>
          <p:blipFill>
            <a:blip r:embed="rId4"/>
            <a:srcRect/>
            <a:stretch>
              <a:fillRect/>
            </a:stretch>
          </p:blipFill>
          <p:spPr>
            <a:xfrm>
              <a:off x="4435395" y="2169817"/>
              <a:ext cx="649463" cy="357972"/>
            </a:xfrm>
            <a:prstGeom prst="rect">
              <a:avLst/>
            </a:prstGeom>
            <a:ln w="12700" cap="flat">
              <a:noFill/>
              <a:miter lim="400000"/>
              <a:headEnd/>
              <a:tailEnd/>
            </a:ln>
            <a:effectLst/>
          </p:spPr>
        </p:pic>
        <p:pic>
          <p:nvPicPr>
            <p:cNvPr id="22" name="图片 98" descr="图片 98"/>
            <p:cNvPicPr>
              <a:picLocks noChangeAspect="1"/>
            </p:cNvPicPr>
            <p:nvPr/>
          </p:nvPicPr>
          <p:blipFill>
            <a:blip r:embed="rId5"/>
            <a:srcRect/>
            <a:stretch>
              <a:fillRect/>
            </a:stretch>
          </p:blipFill>
          <p:spPr>
            <a:xfrm rot="5400000">
              <a:off x="134195" y="1284079"/>
              <a:ext cx="250166" cy="475107"/>
            </a:xfrm>
            <a:prstGeom prst="rect">
              <a:avLst/>
            </a:prstGeom>
            <a:ln w="12700" cap="flat">
              <a:noFill/>
              <a:miter lim="400000"/>
              <a:headEnd/>
              <a:tailEnd/>
            </a:ln>
            <a:effectLst/>
          </p:spPr>
        </p:pic>
        <p:pic>
          <p:nvPicPr>
            <p:cNvPr id="23" name="图片 99" descr="图片 99"/>
            <p:cNvPicPr>
              <a:picLocks noChangeAspect="1"/>
            </p:cNvPicPr>
            <p:nvPr/>
          </p:nvPicPr>
          <p:blipFill>
            <a:blip r:embed="rId5"/>
            <a:srcRect/>
            <a:stretch>
              <a:fillRect/>
            </a:stretch>
          </p:blipFill>
          <p:spPr>
            <a:xfrm rot="5400000">
              <a:off x="134195" y="2244569"/>
              <a:ext cx="250166" cy="475107"/>
            </a:xfrm>
            <a:prstGeom prst="rect">
              <a:avLst/>
            </a:prstGeom>
            <a:ln w="12700" cap="flat">
              <a:noFill/>
              <a:miter lim="400000"/>
              <a:headEnd/>
              <a:tailEnd/>
            </a:ln>
            <a:effectLst/>
          </p:spPr>
        </p:pic>
        <p:pic>
          <p:nvPicPr>
            <p:cNvPr id="24" name="图片 100" descr="图片 100"/>
            <p:cNvPicPr>
              <a:picLocks noChangeAspect="1"/>
            </p:cNvPicPr>
            <p:nvPr/>
          </p:nvPicPr>
          <p:blipFill>
            <a:blip r:embed="rId5"/>
            <a:srcRect/>
            <a:stretch>
              <a:fillRect/>
            </a:stretch>
          </p:blipFill>
          <p:spPr>
            <a:xfrm rot="5400000">
              <a:off x="1546456" y="1284079"/>
              <a:ext cx="250166" cy="475107"/>
            </a:xfrm>
            <a:prstGeom prst="rect">
              <a:avLst/>
            </a:prstGeom>
            <a:ln w="12700" cap="flat">
              <a:noFill/>
              <a:miter lim="400000"/>
              <a:headEnd/>
              <a:tailEnd/>
            </a:ln>
            <a:effectLst/>
          </p:spPr>
        </p:pic>
        <p:pic>
          <p:nvPicPr>
            <p:cNvPr id="25" name="图片 101" descr="图片 101"/>
            <p:cNvPicPr>
              <a:picLocks noChangeAspect="1"/>
            </p:cNvPicPr>
            <p:nvPr/>
          </p:nvPicPr>
          <p:blipFill>
            <a:blip r:embed="rId5"/>
            <a:srcRect/>
            <a:stretch>
              <a:fillRect/>
            </a:stretch>
          </p:blipFill>
          <p:spPr>
            <a:xfrm rot="5400000">
              <a:off x="1546456" y="2244569"/>
              <a:ext cx="250166" cy="475107"/>
            </a:xfrm>
            <a:prstGeom prst="rect">
              <a:avLst/>
            </a:prstGeom>
            <a:ln w="12700" cap="flat">
              <a:noFill/>
              <a:miter lim="400000"/>
              <a:headEnd/>
              <a:tailEnd/>
            </a:ln>
            <a:effectLst/>
          </p:spPr>
        </p:pic>
        <p:pic>
          <p:nvPicPr>
            <p:cNvPr id="26" name="图片 102" descr="图片 102"/>
            <p:cNvPicPr>
              <a:picLocks noChangeAspect="1"/>
            </p:cNvPicPr>
            <p:nvPr/>
          </p:nvPicPr>
          <p:blipFill>
            <a:blip r:embed="rId5"/>
            <a:srcRect/>
            <a:stretch>
              <a:fillRect/>
            </a:stretch>
          </p:blipFill>
          <p:spPr>
            <a:xfrm rot="5400000">
              <a:off x="2135266" y="1275844"/>
              <a:ext cx="250165" cy="475107"/>
            </a:xfrm>
            <a:prstGeom prst="rect">
              <a:avLst/>
            </a:prstGeom>
            <a:ln w="12700" cap="flat">
              <a:noFill/>
              <a:miter lim="400000"/>
              <a:headEnd/>
              <a:tailEnd/>
            </a:ln>
            <a:effectLst/>
          </p:spPr>
        </p:pic>
        <p:pic>
          <p:nvPicPr>
            <p:cNvPr id="27" name="图片 103" descr="图片 103"/>
            <p:cNvPicPr>
              <a:picLocks noChangeAspect="1"/>
            </p:cNvPicPr>
            <p:nvPr/>
          </p:nvPicPr>
          <p:blipFill>
            <a:blip r:embed="rId5"/>
            <a:srcRect/>
            <a:stretch>
              <a:fillRect/>
            </a:stretch>
          </p:blipFill>
          <p:spPr>
            <a:xfrm rot="5400000">
              <a:off x="2135266" y="2236334"/>
              <a:ext cx="250165" cy="475107"/>
            </a:xfrm>
            <a:prstGeom prst="rect">
              <a:avLst/>
            </a:prstGeom>
            <a:ln w="12700" cap="flat">
              <a:noFill/>
              <a:miter lim="400000"/>
              <a:headEnd/>
              <a:tailEnd/>
            </a:ln>
            <a:effectLst/>
          </p:spPr>
        </p:pic>
        <p:pic>
          <p:nvPicPr>
            <p:cNvPr id="28" name="图片 104" descr="图片 104"/>
            <p:cNvPicPr>
              <a:picLocks noChangeAspect="1"/>
            </p:cNvPicPr>
            <p:nvPr/>
          </p:nvPicPr>
          <p:blipFill>
            <a:blip r:embed="rId5"/>
            <a:srcRect/>
            <a:stretch>
              <a:fillRect/>
            </a:stretch>
          </p:blipFill>
          <p:spPr>
            <a:xfrm rot="5400000">
              <a:off x="3547527" y="1275844"/>
              <a:ext cx="250165" cy="475107"/>
            </a:xfrm>
            <a:prstGeom prst="rect">
              <a:avLst/>
            </a:prstGeom>
            <a:ln w="12700" cap="flat">
              <a:noFill/>
              <a:miter lim="400000"/>
              <a:headEnd/>
              <a:tailEnd/>
            </a:ln>
            <a:effectLst/>
          </p:spPr>
        </p:pic>
        <p:pic>
          <p:nvPicPr>
            <p:cNvPr id="29" name="图片 105" descr="图片 105"/>
            <p:cNvPicPr>
              <a:picLocks noChangeAspect="1"/>
            </p:cNvPicPr>
            <p:nvPr/>
          </p:nvPicPr>
          <p:blipFill>
            <a:blip r:embed="rId5"/>
            <a:srcRect/>
            <a:stretch>
              <a:fillRect/>
            </a:stretch>
          </p:blipFill>
          <p:spPr>
            <a:xfrm rot="5400000">
              <a:off x="3547527" y="2236334"/>
              <a:ext cx="250165" cy="475107"/>
            </a:xfrm>
            <a:prstGeom prst="rect">
              <a:avLst/>
            </a:prstGeom>
            <a:ln w="12700" cap="flat">
              <a:noFill/>
              <a:miter lim="400000"/>
              <a:headEnd/>
              <a:tailEnd/>
            </a:ln>
            <a:effectLst/>
          </p:spPr>
        </p:pic>
        <p:sp>
          <p:nvSpPr>
            <p:cNvPr id="30" name="矩形 123"/>
            <p:cNvSpPr/>
            <p:nvPr/>
          </p:nvSpPr>
          <p:spPr>
            <a:xfrm>
              <a:off x="4" y="0"/>
              <a:ext cx="5444119" cy="3066589"/>
            </a:xfrm>
            <a:prstGeom prst="rect">
              <a:avLst/>
            </a:prstGeom>
            <a:noFill/>
            <a:ln w="25400" cap="flat">
              <a:solidFill>
                <a:srgbClr val="C70001"/>
              </a:solidFill>
              <a:prstDash val="sysDot"/>
              <a:miter lim="400000"/>
            </a:ln>
            <a:effectLst/>
          </p:spPr>
          <p:txBody>
            <a:bodyPr wrap="square" lIns="114255" tIns="114255" rIns="114255" bIns="114255" numCol="1" anchor="ctr">
              <a:noAutofit/>
            </a:bodyPr>
            <a:lstStyle/>
            <a:p>
              <a:pPr algn="ctr">
                <a:defRPr>
                  <a:solidFill>
                    <a:srgbClr val="FFFFFF"/>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pPr>
              <a:endParaRPr sz="1200">
                <a:latin typeface="Huawei Sans" panose="020C0503030203020204" pitchFamily="34" charset="0"/>
                <a:ea typeface="方正兰亭黑简体" panose="02000000000000000000" charset="-122"/>
              </a:endParaRPr>
            </a:p>
          </p:txBody>
        </p:sp>
      </p:grpSp>
      <p:pic>
        <p:nvPicPr>
          <p:cNvPr id="38" name="芯片.png" descr="芯片.png"/>
          <p:cNvPicPr>
            <a:picLocks noChangeAspect="1"/>
          </p:cNvPicPr>
          <p:nvPr/>
        </p:nvPicPr>
        <p:blipFill>
          <a:blip r:embed="rId6"/>
          <a:stretch>
            <a:fillRect/>
          </a:stretch>
        </p:blipFill>
        <p:spPr>
          <a:xfrm>
            <a:off x="3938905" y="3292407"/>
            <a:ext cx="1333531" cy="1067106"/>
          </a:xfrm>
          <a:prstGeom prst="rect">
            <a:avLst/>
          </a:prstGeom>
          <a:ln w="12700">
            <a:miter lim="400000"/>
            <a:headEnd/>
            <a:tailEnd/>
          </a:ln>
        </p:spPr>
      </p:pic>
      <p:sp>
        <p:nvSpPr>
          <p:cNvPr id="39" name="文本框 10"/>
          <p:cNvSpPr txBox="1"/>
          <p:nvPr/>
        </p:nvSpPr>
        <p:spPr>
          <a:xfrm>
            <a:off x="3959788" y="4136643"/>
            <a:ext cx="1153711" cy="433796"/>
          </a:xfrm>
          <a:prstGeom prst="rect">
            <a:avLst/>
          </a:prstGeom>
          <a:ln w="25400">
            <a:miter lim="400000"/>
          </a:ln>
        </p:spPr>
        <p:txBody>
          <a:bodyPr wrap="none" lIns="114255" tIns="114255" rIns="114255" bIns="114255">
            <a:spAutoFit/>
          </a:bodyPr>
          <a:lstStyle>
            <a:lvl1pPr algn="ctr" defTabSz="871220">
              <a:lnSpc>
                <a:spcPct val="110000"/>
              </a:lnSpc>
              <a:defRPr sz="2000">
                <a:solidFill>
                  <a:srgbClr val="FFFFFF"/>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r>
              <a:rPr lang="zh-CN" altLang="en-US" sz="1200" dirty="0">
                <a:solidFill>
                  <a:schemeClr val="tx1"/>
                </a:solidFill>
                <a:latin typeface="Huawei Sans" panose="020C0503030203020204" pitchFamily="34" charset="0"/>
                <a:ea typeface="方正兰亭黑简体" panose="02000000000000000000" charset="-122"/>
              </a:rPr>
              <a:t>鲲鹏开放主板</a:t>
            </a:r>
            <a:endParaRPr sz="1200" dirty="0">
              <a:solidFill>
                <a:schemeClr val="tx1"/>
              </a:solidFill>
              <a:latin typeface="Huawei Sans" panose="020C0503030203020204" pitchFamily="34" charset="0"/>
              <a:ea typeface="方正兰亭黑简体" panose="02000000000000000000" charset="-122"/>
            </a:endParaRPr>
          </a:p>
        </p:txBody>
      </p:sp>
      <p:pic>
        <p:nvPicPr>
          <p:cNvPr id="40" name="图片 39"/>
          <p:cNvPicPr>
            <a:picLocks noChangeAspect="1"/>
          </p:cNvPicPr>
          <p:nvPr/>
        </p:nvPicPr>
        <p:blipFill>
          <a:blip r:embed="rId7"/>
          <a:stretch>
            <a:fillRect/>
          </a:stretch>
        </p:blipFill>
        <p:spPr>
          <a:xfrm>
            <a:off x="5250767" y="3274293"/>
            <a:ext cx="2181962" cy="1227354"/>
          </a:xfrm>
          <a:prstGeom prst="rect">
            <a:avLst/>
          </a:prstGeom>
        </p:spPr>
      </p:pic>
      <p:sp>
        <p:nvSpPr>
          <p:cNvPr id="41" name="文本框 10"/>
          <p:cNvSpPr txBox="1"/>
          <p:nvPr/>
        </p:nvSpPr>
        <p:spPr>
          <a:xfrm>
            <a:off x="5954148" y="4122219"/>
            <a:ext cx="999883" cy="433796"/>
          </a:xfrm>
          <a:prstGeom prst="rect">
            <a:avLst/>
          </a:prstGeom>
          <a:ln w="25400">
            <a:miter lim="400000"/>
          </a:ln>
        </p:spPr>
        <p:txBody>
          <a:bodyPr wrap="none" lIns="114255" tIns="114255" rIns="114255" bIns="114255">
            <a:spAutoFit/>
          </a:bodyPr>
          <a:lstStyle>
            <a:lvl1pPr algn="ctr" defTabSz="871220">
              <a:lnSpc>
                <a:spcPct val="110000"/>
              </a:lnSpc>
              <a:defRPr sz="2000">
                <a:solidFill>
                  <a:srgbClr val="FFFFFF"/>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r>
              <a:rPr lang="zh-CN" altLang="en-US" sz="1200" dirty="0">
                <a:solidFill>
                  <a:schemeClr val="tx1"/>
                </a:solidFill>
                <a:latin typeface="Huawei Sans" panose="020C0503030203020204" pitchFamily="34" charset="0"/>
                <a:ea typeface="方正兰亭黑简体" panose="02000000000000000000" charset="-122"/>
              </a:rPr>
              <a:t>鲲鹏服务器</a:t>
            </a:r>
            <a:endParaRPr sz="1200" dirty="0">
              <a:solidFill>
                <a:schemeClr val="tx1"/>
              </a:solidFill>
              <a:latin typeface="Huawei Sans" panose="020C0503030203020204" pitchFamily="34" charset="0"/>
              <a:ea typeface="方正兰亭黑简体" panose="02000000000000000000" charset="-122"/>
            </a:endParaRPr>
          </a:p>
        </p:txBody>
      </p:sp>
      <p:sp>
        <p:nvSpPr>
          <p:cNvPr id="42" name="文本框 10"/>
          <p:cNvSpPr txBox="1"/>
          <p:nvPr/>
        </p:nvSpPr>
        <p:spPr>
          <a:xfrm>
            <a:off x="4275889" y="6049487"/>
            <a:ext cx="1153711" cy="636848"/>
          </a:xfrm>
          <a:prstGeom prst="rect">
            <a:avLst/>
          </a:prstGeom>
          <a:ln w="25400">
            <a:miter lim="400000"/>
          </a:ln>
        </p:spPr>
        <p:txBody>
          <a:bodyPr wrap="none" lIns="114255" tIns="114255" rIns="114255" bIns="114255">
            <a:spAutoFit/>
          </a:bodyPr>
          <a:lstStyle>
            <a:lvl1pPr algn="ctr" defTabSz="871220">
              <a:lnSpc>
                <a:spcPct val="110000"/>
              </a:lnSpc>
              <a:defRPr sz="2000">
                <a:solidFill>
                  <a:srgbClr val="FFFFFF"/>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r>
              <a:rPr lang="zh-CN" altLang="en-US" sz="1200" dirty="0">
                <a:solidFill>
                  <a:schemeClr val="tx1"/>
                </a:solidFill>
                <a:latin typeface="Huawei Sans" panose="020C0503030203020204" pitchFamily="34" charset="0"/>
                <a:ea typeface="方正兰亭黑简体" panose="02000000000000000000" charset="-122"/>
              </a:rPr>
              <a:t>分析扫描工具</a:t>
            </a:r>
            <a:endParaRPr lang="en-US" altLang="zh-CN" sz="1200" dirty="0">
              <a:solidFill>
                <a:schemeClr val="tx1"/>
              </a:solidFill>
              <a:latin typeface="Huawei Sans" panose="020C0503030203020204" pitchFamily="34" charset="0"/>
              <a:ea typeface="方正兰亭黑简体" panose="02000000000000000000" charset="-122"/>
            </a:endParaRPr>
          </a:p>
          <a:p>
            <a:r>
              <a:rPr lang="zh-CN" altLang="en-US" sz="1200" dirty="0">
                <a:solidFill>
                  <a:schemeClr val="tx1"/>
                </a:solidFill>
                <a:latin typeface="Huawei Sans" panose="020C0503030203020204" pitchFamily="34" charset="0"/>
                <a:ea typeface="方正兰亭黑简体" panose="02000000000000000000" charset="-122"/>
              </a:rPr>
              <a:t>代码迁移工具</a:t>
            </a:r>
            <a:endParaRPr sz="1200" dirty="0">
              <a:solidFill>
                <a:schemeClr val="tx1"/>
              </a:solidFill>
              <a:latin typeface="Huawei Sans" panose="020C0503030203020204" pitchFamily="34" charset="0"/>
              <a:ea typeface="方正兰亭黑简体" panose="02000000000000000000" charset="-122"/>
            </a:endParaRPr>
          </a:p>
        </p:txBody>
      </p:sp>
      <p:sp>
        <p:nvSpPr>
          <p:cNvPr id="44" name="矩形 43"/>
          <p:cNvSpPr/>
          <p:nvPr/>
        </p:nvSpPr>
        <p:spPr>
          <a:xfrm>
            <a:off x="304800" y="2551487"/>
            <a:ext cx="3365081" cy="4094540"/>
          </a:xfrm>
          <a:prstGeom prst="rect">
            <a:avLst/>
          </a:prstGeom>
          <a:noFill/>
          <a:ln w="15875" algn="ctr">
            <a:solidFill>
              <a:srgbClr val="C0C0C0"/>
            </a:solidFill>
            <a:prstDash val="solid"/>
            <a:miter lim="800000"/>
          </a:ln>
          <a:effectLst>
            <a:outerShdw dist="35921" dir="2700000" algn="ctr" rotWithShape="0">
              <a:srgbClr val="808080"/>
            </a:outerShdw>
          </a:effectLst>
        </p:spPr>
        <p:txBody>
          <a:bodyPr wrap="none" lIns="118918" tIns="59462" rIns="118918" bIns="59462" anchor="ctr"/>
          <a:lstStyle/>
          <a:p>
            <a:pPr defTabSz="1189355"/>
            <a:endParaRPr lang="zh-CN" altLang="en-US" sz="1600" kern="0">
              <a:solidFill>
                <a:sysClr val="windowText" lastClr="000000"/>
              </a:solidFill>
              <a:latin typeface="Huawei Sans" panose="020C0503030203020204" pitchFamily="34" charset="0"/>
              <a:ea typeface="方正兰亭黑简体" panose="02000000000000000000" charset="-122"/>
            </a:endParaRPr>
          </a:p>
        </p:txBody>
      </p:sp>
      <p:sp>
        <p:nvSpPr>
          <p:cNvPr id="45" name="矩形 44"/>
          <p:cNvSpPr/>
          <p:nvPr/>
        </p:nvSpPr>
        <p:spPr>
          <a:xfrm>
            <a:off x="3768846" y="2541276"/>
            <a:ext cx="3559001" cy="4094540"/>
          </a:xfrm>
          <a:prstGeom prst="rect">
            <a:avLst/>
          </a:prstGeom>
          <a:noFill/>
          <a:ln w="15875" algn="ctr">
            <a:solidFill>
              <a:srgbClr val="C0C0C0"/>
            </a:solidFill>
            <a:prstDash val="solid"/>
            <a:miter lim="800000"/>
          </a:ln>
          <a:effectLst>
            <a:outerShdw dist="35921" dir="2700000" algn="ctr" rotWithShape="0">
              <a:srgbClr val="808080"/>
            </a:outerShdw>
          </a:effectLst>
        </p:spPr>
        <p:txBody>
          <a:bodyPr wrap="none" lIns="118918" tIns="59462" rIns="118918" bIns="59462" anchor="ctr"/>
          <a:lstStyle/>
          <a:p>
            <a:pPr defTabSz="1189355"/>
            <a:endParaRPr lang="zh-CN" altLang="en-US" sz="1600" kern="0">
              <a:solidFill>
                <a:sysClr val="windowText" lastClr="000000"/>
              </a:solidFill>
              <a:latin typeface="Huawei Sans" panose="020C0503030203020204" pitchFamily="34" charset="0"/>
              <a:ea typeface="方正兰亭黑简体" panose="02000000000000000000" charset="-122"/>
            </a:endParaRPr>
          </a:p>
        </p:txBody>
      </p:sp>
      <p:sp>
        <p:nvSpPr>
          <p:cNvPr id="46" name="文本框 45"/>
          <p:cNvSpPr txBox="1"/>
          <p:nvPr/>
        </p:nvSpPr>
        <p:spPr>
          <a:xfrm>
            <a:off x="4172416" y="2245522"/>
            <a:ext cx="2570282" cy="528144"/>
          </a:xfrm>
          <a:prstGeom prst="rect">
            <a:avLst/>
          </a:prstGeom>
          <a:solidFill>
            <a:srgbClr val="FFFFFF"/>
          </a:solidFill>
        </p:spPr>
        <p:txBody>
          <a:bodyPr wrap="square" rtlCol="0">
            <a:spAutoFit/>
          </a:bodyPr>
          <a:lstStyle/>
          <a:p>
            <a:pPr>
              <a:lnSpc>
                <a:spcPts val="3440"/>
              </a:lnSpc>
            </a:pPr>
            <a:r>
              <a:rPr lang="zh-CN" altLang="en-US" sz="2400" b="1" dirty="0">
                <a:latin typeface="Huawei Sans" panose="020C0503030203020204" pitchFamily="34" charset="0"/>
                <a:ea typeface="方正兰亭黑简体" panose="02000000000000000000" charset="-122"/>
              </a:rPr>
              <a:t>  鲲鹏是计算平台</a:t>
            </a:r>
            <a:endParaRPr lang="zh-CN" altLang="en-US" sz="2400" b="1" dirty="0">
              <a:latin typeface="Huawei Sans" panose="020C0503030203020204" pitchFamily="34" charset="0"/>
              <a:ea typeface="方正兰亭黑简体" panose="02000000000000000000" charset="-122"/>
            </a:endParaRPr>
          </a:p>
        </p:txBody>
      </p:sp>
      <p:sp>
        <p:nvSpPr>
          <p:cNvPr id="49" name="矩形 48"/>
          <p:cNvSpPr/>
          <p:nvPr/>
        </p:nvSpPr>
        <p:spPr>
          <a:xfrm>
            <a:off x="397863" y="4795991"/>
            <a:ext cx="3339274" cy="1892087"/>
          </a:xfrm>
          <a:prstGeom prst="rect">
            <a:avLst/>
          </a:prstGeom>
        </p:spPr>
        <p:txBody>
          <a:bodyPr wrap="square">
            <a:spAutoFit/>
          </a:bodyPr>
          <a:lstStyle/>
          <a:p>
            <a:pPr>
              <a:lnSpc>
                <a:spcPct val="150000"/>
              </a:lnSpc>
              <a:defRPr/>
            </a:pPr>
            <a:r>
              <a:rPr lang="zh-CN" altLang="en-US" sz="1400" b="1" dirty="0">
                <a:latin typeface="Huawei Sans" panose="020C0503030203020204" pitchFamily="34" charset="0"/>
                <a:ea typeface="方正兰亭黑简体" panose="02000000000000000000" charset="-122"/>
                <a:cs typeface="Arial" panose="020B0604020202020204" pitchFamily="34" charset="0"/>
              </a:rPr>
              <a:t>制程工艺领先：</a:t>
            </a:r>
            <a:r>
              <a:rPr lang="zh-CN" altLang="en-US" sz="1200" kern="0" dirty="0">
                <a:latin typeface="Huawei Sans" panose="020C0503030203020204" pitchFamily="34" charset="0"/>
                <a:ea typeface="方正兰亭黑简体" panose="02000000000000000000" charset="-122"/>
              </a:rPr>
              <a:t>业界领先</a:t>
            </a:r>
            <a:r>
              <a:rPr lang="en-US" altLang="zh-CN" sz="1200" kern="0" dirty="0">
                <a:latin typeface="Huawei Sans" panose="020C0503030203020204" pitchFamily="34" charset="0"/>
                <a:ea typeface="方正兰亭黑简体" panose="02000000000000000000" charset="-122"/>
              </a:rPr>
              <a:t>7nm</a:t>
            </a:r>
            <a:r>
              <a:rPr lang="zh-CN" altLang="en-US" sz="1200" kern="0" dirty="0">
                <a:latin typeface="Huawei Sans" panose="020C0503030203020204" pitchFamily="34" charset="0"/>
                <a:ea typeface="方正兰亭黑简体" panose="02000000000000000000" charset="-122"/>
              </a:rPr>
              <a:t>制程，</a:t>
            </a:r>
            <a:endParaRPr lang="en-US" altLang="zh-CN" sz="1200" kern="0" dirty="0">
              <a:latin typeface="Huawei Sans" panose="020C0503030203020204" pitchFamily="34" charset="0"/>
              <a:ea typeface="方正兰亭黑简体" panose="02000000000000000000" charset="-122"/>
            </a:endParaRPr>
          </a:p>
          <a:p>
            <a:pPr>
              <a:lnSpc>
                <a:spcPct val="150000"/>
              </a:lnSpc>
              <a:defRPr/>
            </a:pPr>
            <a:r>
              <a:rPr lang="zh-CN" altLang="en-US" sz="1200" kern="0" dirty="0">
                <a:latin typeface="Huawei Sans" panose="020C0503030203020204" pitchFamily="34" charset="0"/>
                <a:ea typeface="方正兰亭黑简体" panose="02000000000000000000" charset="-122"/>
              </a:rPr>
              <a:t>多</a:t>
            </a:r>
            <a:r>
              <a:rPr lang="en-US" altLang="zh-CN" sz="1200" kern="0" dirty="0">
                <a:latin typeface="Huawei Sans" panose="020C0503030203020204" pitchFamily="34" charset="0"/>
                <a:ea typeface="方正兰亭黑简体" panose="02000000000000000000" charset="-122"/>
              </a:rPr>
              <a:t>Die</a:t>
            </a:r>
            <a:r>
              <a:rPr lang="zh-CN" altLang="en-US" sz="1200" kern="0" dirty="0">
                <a:latin typeface="Huawei Sans" panose="020C0503030203020204" pitchFamily="34" charset="0"/>
                <a:ea typeface="方正兰亭黑简体" panose="02000000000000000000" charset="-122"/>
              </a:rPr>
              <a:t>合封的</a:t>
            </a:r>
            <a:r>
              <a:rPr lang="en-US" altLang="zh-CN" sz="1200" kern="0" dirty="0">
                <a:latin typeface="Huawei Sans" panose="020C0503030203020204" pitchFamily="34" charset="0"/>
                <a:ea typeface="方正兰亭黑简体" panose="02000000000000000000" charset="-122"/>
              </a:rPr>
              <a:t>Chiplet</a:t>
            </a:r>
            <a:r>
              <a:rPr lang="zh-CN" altLang="en-US" sz="1200" kern="0" dirty="0">
                <a:latin typeface="Huawei Sans" panose="020C0503030203020204" pitchFamily="34" charset="0"/>
                <a:ea typeface="方正兰亭黑简体" panose="02000000000000000000" charset="-122"/>
              </a:rPr>
              <a:t>架构</a:t>
            </a:r>
            <a:endParaRPr lang="en-US" altLang="zh-CN" sz="1200" b="1" dirty="0">
              <a:latin typeface="Huawei Sans" panose="020C0503030203020204" pitchFamily="34" charset="0"/>
              <a:ea typeface="方正兰亭黑简体" panose="02000000000000000000" charset="-122"/>
              <a:cs typeface="Arial" panose="020B0604020202020204" pitchFamily="34" charset="0"/>
            </a:endParaRPr>
          </a:p>
          <a:p>
            <a:pPr>
              <a:lnSpc>
                <a:spcPct val="150000"/>
              </a:lnSpc>
              <a:defRPr/>
            </a:pPr>
            <a:r>
              <a:rPr lang="zh-CN" altLang="en-US" sz="1400" b="1" dirty="0">
                <a:latin typeface="Huawei Sans" panose="020C0503030203020204" pitchFamily="34" charset="0"/>
                <a:ea typeface="方正兰亭黑简体" panose="02000000000000000000" charset="-122"/>
                <a:cs typeface="Arial" panose="020B0604020202020204" pitchFamily="34" charset="0"/>
              </a:rPr>
              <a:t>自研多核内核：</a:t>
            </a:r>
            <a:r>
              <a:rPr lang="zh-CN" altLang="en-US" sz="1200" kern="0" dirty="0">
                <a:latin typeface="Huawei Sans" panose="020C0503030203020204" pitchFamily="34" charset="0"/>
                <a:ea typeface="方正兰亭黑简体" panose="02000000000000000000" charset="-122"/>
              </a:rPr>
              <a:t>自研</a:t>
            </a:r>
            <a:r>
              <a:rPr lang="en-US" altLang="zh-CN" sz="1200" kern="0" dirty="0">
                <a:latin typeface="Huawei Sans" panose="020C0503030203020204" pitchFamily="34" charset="0"/>
                <a:ea typeface="方正兰亭黑简体" panose="02000000000000000000" charset="-122"/>
              </a:rPr>
              <a:t>CPU</a:t>
            </a:r>
            <a:r>
              <a:rPr lang="zh-CN" altLang="en-US" sz="1200" kern="0" dirty="0">
                <a:latin typeface="Huawei Sans" panose="020C0503030203020204" pitchFamily="34" charset="0"/>
                <a:ea typeface="方正兰亭黑简体" panose="02000000000000000000" charset="-122"/>
              </a:rPr>
              <a:t>内核算力提升</a:t>
            </a:r>
            <a:r>
              <a:rPr lang="en-US" altLang="zh-CN" sz="1200" kern="0" dirty="0">
                <a:latin typeface="Huawei Sans" panose="020C0503030203020204" pitchFamily="34" charset="0"/>
                <a:ea typeface="方正兰亭黑简体" panose="02000000000000000000" charset="-122"/>
              </a:rPr>
              <a:t>50%</a:t>
            </a:r>
            <a:r>
              <a:rPr lang="zh-CN" altLang="en-US" sz="1200" kern="0" dirty="0">
                <a:latin typeface="Huawei Sans" panose="020C0503030203020204" pitchFamily="34" charset="0"/>
                <a:ea typeface="方正兰亭黑简体" panose="02000000000000000000" charset="-122"/>
              </a:rPr>
              <a:t>，自研片间互联，支持多路互联</a:t>
            </a:r>
            <a:endParaRPr lang="en-US" altLang="zh-CN" sz="1200" kern="0" dirty="0">
              <a:latin typeface="Huawei Sans" panose="020C0503030203020204" pitchFamily="34" charset="0"/>
              <a:ea typeface="方正兰亭黑简体" panose="02000000000000000000" charset="-122"/>
            </a:endParaRPr>
          </a:p>
          <a:p>
            <a:pPr>
              <a:lnSpc>
                <a:spcPct val="150000"/>
              </a:lnSpc>
              <a:defRPr/>
            </a:pPr>
            <a:r>
              <a:rPr lang="zh-CN" altLang="en-US" sz="1400" b="1" dirty="0">
                <a:latin typeface="Huawei Sans" panose="020C0503030203020204" pitchFamily="34" charset="0"/>
                <a:ea typeface="方正兰亭黑简体" panose="02000000000000000000" charset="-122"/>
                <a:cs typeface="Arial" panose="020B0604020202020204" pitchFamily="34" charset="0"/>
              </a:rPr>
              <a:t>率先支持下一代网络和接口：</a:t>
            </a:r>
            <a:r>
              <a:rPr lang="zh-CN" altLang="en-US" sz="1200" kern="0" dirty="0">
                <a:latin typeface="Huawei Sans" panose="020C0503030203020204" pitchFamily="34" charset="0"/>
                <a:ea typeface="方正兰亭黑简体" panose="02000000000000000000" charset="-122"/>
              </a:rPr>
              <a:t>支持</a:t>
            </a:r>
            <a:r>
              <a:rPr lang="en-US" altLang="zh-CN" sz="1200" kern="0" dirty="0">
                <a:latin typeface="Huawei Sans" panose="020C0503030203020204" pitchFamily="34" charset="0"/>
                <a:ea typeface="方正兰亭黑简体" panose="02000000000000000000" charset="-122"/>
              </a:rPr>
              <a:t>8</a:t>
            </a:r>
            <a:r>
              <a:rPr lang="zh-CN" altLang="en-US" sz="1200" kern="0" dirty="0">
                <a:latin typeface="Huawei Sans" panose="020C0503030203020204" pitchFamily="34" charset="0"/>
                <a:ea typeface="方正兰亭黑简体" panose="02000000000000000000" charset="-122"/>
              </a:rPr>
              <a:t>通道内存控制器和</a:t>
            </a:r>
            <a:r>
              <a:rPr lang="en-US" altLang="zh-CN" sz="1200" kern="0" dirty="0">
                <a:latin typeface="Huawei Sans" panose="020C0503030203020204" pitchFamily="34" charset="0"/>
                <a:ea typeface="方正兰亭黑简体" panose="02000000000000000000" charset="-122"/>
              </a:rPr>
              <a:t>100GE</a:t>
            </a:r>
            <a:r>
              <a:rPr lang="zh-CN" altLang="en-US" sz="1200" kern="0" dirty="0">
                <a:latin typeface="Huawei Sans" panose="020C0503030203020204" pitchFamily="34" charset="0"/>
                <a:ea typeface="方正兰亭黑简体" panose="02000000000000000000" charset="-122"/>
              </a:rPr>
              <a:t>端口</a:t>
            </a:r>
            <a:endParaRPr lang="zh-CN" altLang="en-US" sz="1200" kern="0" dirty="0">
              <a:latin typeface="Huawei Sans" panose="020C0503030203020204" pitchFamily="34" charset="0"/>
              <a:ea typeface="方正兰亭黑简体" panose="02000000000000000000" charset="-122"/>
            </a:endParaRPr>
          </a:p>
        </p:txBody>
      </p:sp>
      <p:sp>
        <p:nvSpPr>
          <p:cNvPr id="50" name="矩形 49"/>
          <p:cNvSpPr/>
          <p:nvPr/>
        </p:nvSpPr>
        <p:spPr>
          <a:xfrm>
            <a:off x="3871371" y="2967128"/>
            <a:ext cx="3485490" cy="307657"/>
          </a:xfrm>
          <a:prstGeom prst="rect">
            <a:avLst/>
          </a:prstGeom>
        </p:spPr>
        <p:txBody>
          <a:bodyPr wrap="none">
            <a:spAutoFit/>
          </a:bodyPr>
          <a:lstStyle/>
          <a:p>
            <a:r>
              <a:rPr lang="zh-CN" altLang="en-US" sz="1400" b="1" dirty="0">
                <a:latin typeface="Huawei Sans" panose="020C0503030203020204" pitchFamily="34" charset="0"/>
                <a:ea typeface="方正兰亭黑简体" panose="02000000000000000000" charset="-122"/>
                <a:cs typeface="Arial" panose="020B0604020202020204" pitchFamily="34" charset="0"/>
              </a:rPr>
              <a:t>处理器</a:t>
            </a:r>
            <a:r>
              <a:rPr lang="en-US" altLang="zh-CN" sz="1400" b="1" dirty="0">
                <a:latin typeface="Huawei Sans" panose="020C0503030203020204" pitchFamily="34" charset="0"/>
                <a:ea typeface="方正兰亭黑简体" panose="02000000000000000000" charset="-122"/>
                <a:cs typeface="Arial" panose="020B0604020202020204" pitchFamily="34" charset="0"/>
              </a:rPr>
              <a:t>-&gt;</a:t>
            </a:r>
            <a:r>
              <a:rPr lang="zh-CN" altLang="en-US" sz="1400" b="1" dirty="0">
                <a:latin typeface="Huawei Sans" panose="020C0503030203020204" pitchFamily="34" charset="0"/>
                <a:ea typeface="方正兰亭黑简体" panose="02000000000000000000" charset="-122"/>
                <a:cs typeface="Arial" panose="020B0604020202020204" pitchFamily="34" charset="0"/>
              </a:rPr>
              <a:t>单机</a:t>
            </a:r>
            <a:r>
              <a:rPr lang="en-US" altLang="zh-CN" sz="1400" b="1" dirty="0">
                <a:latin typeface="Huawei Sans" panose="020C0503030203020204" pitchFamily="34" charset="0"/>
                <a:ea typeface="方正兰亭黑简体" panose="02000000000000000000" charset="-122"/>
                <a:cs typeface="Arial" panose="020B0604020202020204" pitchFamily="34" charset="0"/>
              </a:rPr>
              <a:t>-&gt;</a:t>
            </a:r>
            <a:r>
              <a:rPr lang="zh-CN" altLang="en-US" sz="1400" b="1" dirty="0">
                <a:latin typeface="Huawei Sans" panose="020C0503030203020204" pitchFamily="34" charset="0"/>
                <a:ea typeface="方正兰亭黑简体" panose="02000000000000000000" charset="-122"/>
                <a:cs typeface="Arial" panose="020B0604020202020204" pitchFamily="34" charset="0"/>
              </a:rPr>
              <a:t>集群，鲲鹏开放硬件平台</a:t>
            </a:r>
            <a:endParaRPr lang="zh-CN" altLang="en-US" sz="1400" dirty="0">
              <a:latin typeface="Huawei Sans" panose="020C0503030203020204" pitchFamily="34" charset="0"/>
              <a:ea typeface="方正兰亭黑简体" panose="02000000000000000000" charset="-122"/>
            </a:endParaRPr>
          </a:p>
        </p:txBody>
      </p:sp>
      <p:sp>
        <p:nvSpPr>
          <p:cNvPr id="51" name="矩形 50"/>
          <p:cNvSpPr/>
          <p:nvPr/>
        </p:nvSpPr>
        <p:spPr>
          <a:xfrm>
            <a:off x="3998593" y="4790264"/>
            <a:ext cx="3235520" cy="307657"/>
          </a:xfrm>
          <a:prstGeom prst="rect">
            <a:avLst/>
          </a:prstGeom>
        </p:spPr>
        <p:txBody>
          <a:bodyPr wrap="none">
            <a:spAutoFit/>
          </a:bodyPr>
          <a:lstStyle/>
          <a:p>
            <a:r>
              <a:rPr lang="zh-CN" altLang="en-US" sz="1400" b="1" dirty="0">
                <a:latin typeface="Huawei Sans" panose="020C0503030203020204" pitchFamily="34" charset="0"/>
                <a:ea typeface="方正兰亭黑简体" panose="02000000000000000000" charset="-122"/>
                <a:cs typeface="Arial" panose="020B0604020202020204" pitchFamily="34" charset="0"/>
              </a:rPr>
              <a:t>完备的软件工具链，发挥鲲鹏最佳性能</a:t>
            </a:r>
            <a:endParaRPr lang="en-US" altLang="zh-CN" sz="1400" b="1" dirty="0">
              <a:latin typeface="Huawei Sans" panose="020C0503030203020204" pitchFamily="34" charset="0"/>
              <a:ea typeface="方正兰亭黑简体" panose="02000000000000000000" charset="-122"/>
              <a:cs typeface="Arial" panose="020B0604020202020204" pitchFamily="34" charset="0"/>
            </a:endParaRPr>
          </a:p>
        </p:txBody>
      </p:sp>
      <p:pic>
        <p:nvPicPr>
          <p:cNvPr id="52" name="图片 51"/>
          <p:cNvPicPr>
            <a:picLocks noChangeAspect="1"/>
          </p:cNvPicPr>
          <p:nvPr/>
        </p:nvPicPr>
        <p:blipFill>
          <a:blip r:embed="rId8"/>
          <a:stretch>
            <a:fillRect/>
          </a:stretch>
        </p:blipFill>
        <p:spPr>
          <a:xfrm>
            <a:off x="4012345" y="5211117"/>
            <a:ext cx="1592649" cy="894334"/>
          </a:xfrm>
          <a:prstGeom prst="rect">
            <a:avLst/>
          </a:prstGeom>
        </p:spPr>
      </p:pic>
      <p:pic>
        <p:nvPicPr>
          <p:cNvPr id="53" name="图片 52"/>
          <p:cNvPicPr>
            <a:picLocks noChangeAspect="1"/>
          </p:cNvPicPr>
          <p:nvPr/>
        </p:nvPicPr>
        <p:blipFill>
          <a:blip r:embed="rId9"/>
          <a:stretch>
            <a:fillRect/>
          </a:stretch>
        </p:blipFill>
        <p:spPr>
          <a:xfrm>
            <a:off x="5652298" y="5210552"/>
            <a:ext cx="1600744" cy="900199"/>
          </a:xfrm>
          <a:prstGeom prst="rect">
            <a:avLst/>
          </a:prstGeom>
        </p:spPr>
      </p:pic>
      <p:sp>
        <p:nvSpPr>
          <p:cNvPr id="54" name="文本框 10"/>
          <p:cNvSpPr txBox="1"/>
          <p:nvPr/>
        </p:nvSpPr>
        <p:spPr>
          <a:xfrm>
            <a:off x="5899299" y="6068752"/>
            <a:ext cx="1153711" cy="636848"/>
          </a:xfrm>
          <a:prstGeom prst="rect">
            <a:avLst/>
          </a:prstGeom>
          <a:ln w="25400">
            <a:miter lim="400000"/>
          </a:ln>
        </p:spPr>
        <p:txBody>
          <a:bodyPr wrap="none" lIns="114255" tIns="114255" rIns="114255" bIns="114255">
            <a:spAutoFit/>
          </a:bodyPr>
          <a:lstStyle>
            <a:lvl1pPr algn="ctr" defTabSz="871220">
              <a:lnSpc>
                <a:spcPct val="110000"/>
              </a:lnSpc>
              <a:defRPr sz="2000">
                <a:solidFill>
                  <a:srgbClr val="FFFFFF"/>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r>
              <a:rPr lang="zh-CN" altLang="en-US" sz="1200" dirty="0">
                <a:solidFill>
                  <a:schemeClr val="tx1"/>
                </a:solidFill>
                <a:latin typeface="Huawei Sans" panose="020C0503030203020204" pitchFamily="34" charset="0"/>
                <a:ea typeface="方正兰亭黑简体" panose="02000000000000000000" charset="-122"/>
              </a:rPr>
              <a:t>性能优化工具</a:t>
            </a:r>
            <a:endParaRPr lang="en-US" altLang="zh-CN" sz="1200" dirty="0">
              <a:solidFill>
                <a:schemeClr val="tx1"/>
              </a:solidFill>
              <a:latin typeface="Huawei Sans" panose="020C0503030203020204" pitchFamily="34" charset="0"/>
              <a:ea typeface="方正兰亭黑简体" panose="02000000000000000000" charset="-122"/>
            </a:endParaRPr>
          </a:p>
          <a:p>
            <a:r>
              <a:rPr lang="zh-CN" altLang="en-US" sz="1200" dirty="0">
                <a:solidFill>
                  <a:schemeClr val="tx1"/>
                </a:solidFill>
                <a:latin typeface="Huawei Sans" panose="020C0503030203020204" pitchFamily="34" charset="0"/>
                <a:ea typeface="方正兰亭黑简体" panose="02000000000000000000" charset="-122"/>
              </a:rPr>
              <a:t>加速库</a:t>
            </a:r>
            <a:endParaRPr sz="1200" dirty="0">
              <a:solidFill>
                <a:schemeClr val="tx1"/>
              </a:solidFill>
              <a:latin typeface="Huawei Sans" panose="020C0503030203020204" pitchFamily="34" charset="0"/>
              <a:ea typeface="方正兰亭黑简体" panose="02000000000000000000" charset="-122"/>
            </a:endParaRPr>
          </a:p>
        </p:txBody>
      </p:sp>
      <p:sp>
        <p:nvSpPr>
          <p:cNvPr id="92" name="文本框 91"/>
          <p:cNvSpPr txBox="1"/>
          <p:nvPr/>
        </p:nvSpPr>
        <p:spPr>
          <a:xfrm>
            <a:off x="988121" y="2172610"/>
            <a:ext cx="1865693" cy="528144"/>
          </a:xfrm>
          <a:prstGeom prst="rect">
            <a:avLst/>
          </a:prstGeom>
          <a:solidFill>
            <a:srgbClr val="FFFFFF"/>
          </a:solidFill>
        </p:spPr>
        <p:txBody>
          <a:bodyPr wrap="square" rtlCol="0">
            <a:spAutoFit/>
          </a:bodyPr>
          <a:lstStyle/>
          <a:p>
            <a:pPr>
              <a:lnSpc>
                <a:spcPts val="3440"/>
              </a:lnSpc>
            </a:pPr>
            <a:r>
              <a:rPr lang="zh-CN" altLang="en-US" sz="2400" b="1" dirty="0">
                <a:latin typeface="Huawei Sans" panose="020C0503030203020204" pitchFamily="34" charset="0"/>
                <a:ea typeface="方正兰亭黑简体" panose="02000000000000000000" charset="-122"/>
              </a:rPr>
              <a:t>  鲲鹏是</a:t>
            </a:r>
            <a:r>
              <a:rPr lang="en-US" altLang="zh-CN" sz="2400" b="1" dirty="0">
                <a:latin typeface="Huawei Sans" panose="020C0503030203020204" pitchFamily="34" charset="0"/>
                <a:ea typeface="方正兰亭黑简体" panose="02000000000000000000" charset="-122"/>
              </a:rPr>
              <a:t>SoC</a:t>
            </a:r>
            <a:endParaRPr lang="zh-CN" altLang="en-US" sz="2400" b="1" dirty="0">
              <a:latin typeface="Huawei Sans" panose="020C0503030203020204" pitchFamily="34" charset="0"/>
              <a:ea typeface="方正兰亭黑简体" panose="02000000000000000000" charset="-122"/>
            </a:endParaRPr>
          </a:p>
        </p:txBody>
      </p:sp>
      <p:sp>
        <p:nvSpPr>
          <p:cNvPr id="93" name="文本框 92"/>
          <p:cNvSpPr txBox="1"/>
          <p:nvPr/>
        </p:nvSpPr>
        <p:spPr>
          <a:xfrm>
            <a:off x="0" y="990600"/>
            <a:ext cx="7620000" cy="923330"/>
          </a:xfrm>
          <a:prstGeom prst="rect">
            <a:avLst/>
          </a:prstGeom>
          <a:noFill/>
        </p:spPr>
        <p:txBody>
          <a:bodyPr wrap="square" rtlCol="0">
            <a:spAutoFit/>
          </a:bodyPr>
          <a:lstStyle/>
          <a:p>
            <a:endParaRPr lang="en-US" altLang="zh-CN" dirty="0"/>
          </a:p>
          <a:p>
            <a:r>
              <a:rPr lang="zh-CN" altLang="en-US" sz="3600" b="1" dirty="0"/>
              <a:t>鲲鹏</a:t>
            </a:r>
            <a:r>
              <a:rPr lang="en-US" altLang="zh-CN" sz="3600" b="1" dirty="0"/>
              <a:t>---</a:t>
            </a:r>
            <a:r>
              <a:rPr lang="zh-CN" altLang="en-US" sz="3600" b="1" dirty="0"/>
              <a:t>华为</a:t>
            </a:r>
            <a:endParaRPr lang="zh-CN" altLang="en-US" sz="36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华为“鲲鹏”处理器</a:t>
            </a:r>
            <a:endParaRPr lang="zh-CN" altLang="en-US" dirty="0"/>
          </a:p>
        </p:txBody>
      </p:sp>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Brief History of Chinese Compt. Tech</a:t>
            </a:r>
            <a:endParaRPr lang="zh-CN" altLang="en-US" dirty="0"/>
          </a:p>
        </p:txBody>
      </p:sp>
      <p:sp>
        <p:nvSpPr>
          <p:cNvPr id="7" name="内容占位符 6"/>
          <p:cNvSpPr>
            <a:spLocks noGrp="1"/>
          </p:cNvSpPr>
          <p:nvPr>
            <p:ph sz="quarter" idx="13"/>
          </p:nvPr>
        </p:nvSpPr>
        <p:spPr/>
        <p:txBody>
          <a:bodyPr/>
          <a:lstStyle/>
          <a:p>
            <a:r>
              <a:rPr lang="en-US" altLang="zh-CN" dirty="0"/>
              <a:t>3.0</a:t>
            </a:r>
            <a:endParaRPr lang="zh-CN" altLang="en-US" dirty="0"/>
          </a:p>
        </p:txBody>
      </p:sp>
      <p:pic>
        <p:nvPicPr>
          <p:cNvPr id="8" name="图片 7"/>
          <p:cNvPicPr>
            <a:picLocks noChangeAspect="1"/>
          </p:cNvPicPr>
          <p:nvPr/>
        </p:nvPicPr>
        <p:blipFill>
          <a:blip r:embed="rId1"/>
          <a:stretch>
            <a:fillRect/>
          </a:stretch>
        </p:blipFill>
        <p:spPr>
          <a:xfrm>
            <a:off x="-152400" y="1600200"/>
            <a:ext cx="3780420" cy="2126488"/>
          </a:xfrm>
          <a:prstGeom prst="rect">
            <a:avLst/>
          </a:prstGeom>
        </p:spPr>
      </p:pic>
      <p:grpSp>
        <p:nvGrpSpPr>
          <p:cNvPr id="9" name="组合 8"/>
          <p:cNvGrpSpPr>
            <a:grpSpLocks noChangeAspect="1"/>
          </p:cNvGrpSpPr>
          <p:nvPr/>
        </p:nvGrpSpPr>
        <p:grpSpPr>
          <a:xfrm>
            <a:off x="-63329" y="4047347"/>
            <a:ext cx="4320480" cy="2188549"/>
            <a:chOff x="5383638" y="2438755"/>
            <a:chExt cx="6157768" cy="3403076"/>
          </a:xfrm>
        </p:grpSpPr>
        <p:sp>
          <p:nvSpPr>
            <p:cNvPr id="10" name="矩形 9"/>
            <p:cNvSpPr/>
            <p:nvPr/>
          </p:nvSpPr>
          <p:spPr>
            <a:xfrm>
              <a:off x="5383638" y="2532820"/>
              <a:ext cx="5817403" cy="3309011"/>
            </a:xfrm>
            <a:prstGeom prst="rect">
              <a:avLst/>
            </a:prstGeom>
            <a:solidFill>
              <a:sysClr val="window" lastClr="FFFFFF">
                <a:lumMod val="95000"/>
              </a:sysClr>
            </a:solidFill>
            <a:ln w="25400" cap="flat" cmpd="sng" algn="ctr">
              <a:noFill/>
              <a:prstDash val="solid"/>
            </a:ln>
            <a:effectLst/>
          </p:spPr>
          <p:txBody>
            <a:bodyPr rtlCol="0" anchor="ctr"/>
            <a:lstStyle/>
            <a:p>
              <a:pPr algn="ctr" defTabSz="914400"/>
              <a:endParaRPr lang="zh-CN" altLang="en-US" sz="1200" kern="0">
                <a:latin typeface="Huawei Sans" panose="020C0503030203020204" pitchFamily="34" charset="0"/>
                <a:ea typeface="方正兰亭黑简体" panose="02000000000000000000" charset="-122"/>
                <a:cs typeface="+mn-ea"/>
                <a:sym typeface="+mn-lt"/>
              </a:endParaRPr>
            </a:p>
          </p:txBody>
        </p:sp>
        <p:sp>
          <p:nvSpPr>
            <p:cNvPr id="11" name="矩形 10"/>
            <p:cNvSpPr/>
            <p:nvPr/>
          </p:nvSpPr>
          <p:spPr>
            <a:xfrm>
              <a:off x="5670587" y="2438755"/>
              <a:ext cx="5870819" cy="3158601"/>
            </a:xfrm>
            <a:prstGeom prst="rect">
              <a:avLst/>
            </a:prstGeom>
          </p:spPr>
          <p:txBody>
            <a:bodyPr wrap="square">
              <a:spAutoFit/>
            </a:bodyPr>
            <a:lstStyle/>
            <a:p>
              <a:pPr marL="285750" indent="-285750" fontAlgn="base">
                <a:lnSpc>
                  <a:spcPct val="150000"/>
                </a:lnSpc>
                <a:buSzPct val="80000"/>
                <a:buFont typeface="Wingdings" panose="05000000000000000000" pitchFamily="2" charset="2"/>
                <a:buChar char="p"/>
              </a:pPr>
              <a:r>
                <a:rPr lang="en-US" altLang="zh-CN" sz="1400" dirty="0">
                  <a:latin typeface="Huawei Sans" panose="020C0503030203020204" pitchFamily="34" charset="0"/>
                  <a:ea typeface="方正兰亭黑简体" panose="02000000000000000000" charset="-122"/>
                  <a:cs typeface="+mn-ea"/>
                  <a:sym typeface="+mn-lt"/>
                </a:rPr>
                <a:t>32</a:t>
              </a:r>
              <a:r>
                <a:rPr lang="zh-CN" altLang="en-US" sz="1400" dirty="0">
                  <a:latin typeface="Huawei Sans" panose="020C0503030203020204" pitchFamily="34" charset="0"/>
                  <a:ea typeface="方正兰亭黑简体" panose="02000000000000000000" charset="-122"/>
                  <a:cs typeface="+mn-ea"/>
                  <a:sym typeface="+mn-lt"/>
                </a:rPr>
                <a:t>核，</a:t>
              </a:r>
              <a:r>
                <a:rPr lang="en-US" altLang="zh-CN" sz="1400" dirty="0">
                  <a:latin typeface="Huawei Sans" panose="020C0503030203020204" pitchFamily="34" charset="0"/>
                  <a:ea typeface="方正兰亭黑简体" panose="02000000000000000000" charset="-122"/>
                  <a:cs typeface="+mn-ea"/>
                  <a:sym typeface="+mn-lt"/>
                </a:rPr>
                <a:t>2.4 GHz</a:t>
              </a:r>
              <a:r>
                <a:rPr lang="zh-CN" altLang="en-US" sz="1400" dirty="0">
                  <a:latin typeface="Huawei Sans" panose="020C0503030203020204" pitchFamily="34" charset="0"/>
                  <a:ea typeface="方正兰亭黑简体" panose="02000000000000000000" charset="-122"/>
                  <a:cs typeface="+mn-ea"/>
                  <a:sym typeface="+mn-lt"/>
                </a:rPr>
                <a:t>主频</a:t>
              </a:r>
              <a:endParaRPr lang="zh-CN" altLang="en-US" sz="1400" dirty="0">
                <a:latin typeface="Huawei Sans" panose="020C0503030203020204" pitchFamily="34" charset="0"/>
                <a:ea typeface="方正兰亭黑简体" panose="02000000000000000000" charset="-122"/>
                <a:cs typeface="+mn-ea"/>
                <a:sym typeface="+mn-lt"/>
              </a:endParaRPr>
            </a:p>
            <a:p>
              <a:pPr marL="285750" indent="-285750" fontAlgn="base">
                <a:lnSpc>
                  <a:spcPct val="150000"/>
                </a:lnSpc>
                <a:buSzPct val="80000"/>
                <a:buFont typeface="Wingdings" panose="05000000000000000000" pitchFamily="2" charset="2"/>
                <a:buChar char="p"/>
              </a:pPr>
              <a:r>
                <a:rPr lang="en-US" altLang="zh-CN" sz="1400" dirty="0">
                  <a:latin typeface="Huawei Sans" panose="020C0503030203020204" pitchFamily="34" charset="0"/>
                  <a:ea typeface="方正兰亭黑简体" panose="02000000000000000000" charset="-122"/>
                  <a:cs typeface="+mn-ea"/>
                  <a:sym typeface="+mn-lt"/>
                </a:rPr>
                <a:t>SPECint</a:t>
              </a:r>
              <a:r>
                <a:rPr lang="zh-CN" altLang="en-US" sz="1400" dirty="0">
                  <a:latin typeface="Huawei Sans" panose="020C0503030203020204" pitchFamily="34" charset="0"/>
                  <a:ea typeface="方正兰亭黑简体" panose="02000000000000000000" charset="-122"/>
                  <a:cs typeface="+mn-ea"/>
                  <a:sym typeface="+mn-lt"/>
                </a:rPr>
                <a:t>性能匹配业界中端，功耗低至</a:t>
              </a:r>
              <a:r>
                <a:rPr lang="en-US" altLang="zh-CN" sz="1400" dirty="0">
                  <a:latin typeface="Huawei Sans" panose="020C0503030203020204" pitchFamily="34" charset="0"/>
                  <a:ea typeface="方正兰亭黑简体" panose="02000000000000000000" charset="-122"/>
                  <a:cs typeface="+mn-ea"/>
                  <a:sym typeface="+mn-lt"/>
                </a:rPr>
                <a:t>75 W</a:t>
              </a:r>
              <a:endParaRPr lang="en-US" altLang="zh-CN" sz="1400" dirty="0">
                <a:latin typeface="Huawei Sans" panose="020C0503030203020204" pitchFamily="34" charset="0"/>
                <a:ea typeface="方正兰亭黑简体" panose="02000000000000000000"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charset="-122"/>
                  <a:cs typeface="+mn-ea"/>
                  <a:sym typeface="+mn-lt"/>
                </a:rPr>
                <a:t>支持</a:t>
              </a:r>
              <a:r>
                <a:rPr lang="en-US" altLang="zh-CN" sz="1400" dirty="0">
                  <a:latin typeface="Huawei Sans" panose="020C0503030203020204" pitchFamily="34" charset="0"/>
                  <a:ea typeface="方正兰亭黑简体" panose="02000000000000000000" charset="-122"/>
                  <a:cs typeface="+mn-ea"/>
                  <a:sym typeface="+mn-lt"/>
                </a:rPr>
                <a:t>4</a:t>
              </a:r>
              <a:r>
                <a:rPr lang="zh-CN" altLang="en-US" sz="1400" dirty="0">
                  <a:latin typeface="Huawei Sans" panose="020C0503030203020204" pitchFamily="34" charset="0"/>
                  <a:ea typeface="方正兰亭黑简体" panose="02000000000000000000" charset="-122"/>
                  <a:cs typeface="+mn-ea"/>
                  <a:sym typeface="+mn-lt"/>
                </a:rPr>
                <a:t>通道</a:t>
              </a:r>
              <a:r>
                <a:rPr lang="en-US" altLang="zh-CN" sz="1400" dirty="0">
                  <a:latin typeface="Huawei Sans" panose="020C0503030203020204" pitchFamily="34" charset="0"/>
                  <a:ea typeface="方正兰亭黑简体" panose="02000000000000000000" charset="-122"/>
                  <a:cs typeface="+mn-ea"/>
                  <a:sym typeface="+mn-lt"/>
                </a:rPr>
                <a:t>DDR4</a:t>
              </a:r>
              <a:r>
                <a:rPr lang="zh-CN" altLang="en-US" sz="1400" dirty="0">
                  <a:latin typeface="Huawei Sans" panose="020C0503030203020204" pitchFamily="34" charset="0"/>
                  <a:ea typeface="方正兰亭黑简体" panose="02000000000000000000" charset="-122"/>
                  <a:cs typeface="+mn-ea"/>
                  <a:sym typeface="+mn-lt"/>
                </a:rPr>
                <a:t>控制器</a:t>
              </a:r>
              <a:endParaRPr lang="zh-CN" altLang="en-US" sz="1400" dirty="0">
                <a:latin typeface="Huawei Sans" panose="020C0503030203020204" pitchFamily="34" charset="0"/>
                <a:ea typeface="方正兰亭黑简体" panose="02000000000000000000"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charset="-122"/>
                  <a:cs typeface="+mn-ea"/>
                  <a:sym typeface="+mn-lt"/>
                </a:rPr>
                <a:t>支持</a:t>
              </a:r>
              <a:r>
                <a:rPr lang="en-US" altLang="zh-CN" sz="1400" dirty="0">
                  <a:latin typeface="Huawei Sans" panose="020C0503030203020204" pitchFamily="34" charset="0"/>
                  <a:ea typeface="方正兰亭黑简体" panose="02000000000000000000" charset="-122"/>
                  <a:cs typeface="+mn-ea"/>
                  <a:sym typeface="+mn-lt"/>
                </a:rPr>
                <a:t>PCIe 3.0</a:t>
              </a:r>
              <a:r>
                <a:rPr lang="zh-CN" altLang="en-US" sz="1400" dirty="0">
                  <a:latin typeface="Huawei Sans" panose="020C0503030203020204" pitchFamily="34" charset="0"/>
                  <a:ea typeface="方正兰亭黑简体" panose="02000000000000000000" charset="-122"/>
                  <a:cs typeface="+mn-ea"/>
                  <a:sym typeface="+mn-lt"/>
                </a:rPr>
                <a:t>和</a:t>
              </a:r>
              <a:r>
                <a:rPr lang="en-US" altLang="zh-CN" sz="1400" dirty="0">
                  <a:latin typeface="Huawei Sans" panose="020C0503030203020204" pitchFamily="34" charset="0"/>
                  <a:ea typeface="方正兰亭黑简体" panose="02000000000000000000" charset="-122"/>
                  <a:cs typeface="+mn-ea"/>
                  <a:sym typeface="+mn-lt"/>
                </a:rPr>
                <a:t>SAS/SATA 3.0</a:t>
              </a:r>
              <a:endParaRPr lang="en-US" altLang="zh-CN" sz="1400" dirty="0">
                <a:latin typeface="Huawei Sans" panose="020C0503030203020204" pitchFamily="34" charset="0"/>
                <a:ea typeface="方正兰亭黑简体" panose="02000000000000000000"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charset="-122"/>
                  <a:cs typeface="+mn-ea"/>
                  <a:sym typeface="+mn-lt"/>
                </a:rPr>
                <a:t>集成板载</a:t>
              </a:r>
              <a:r>
                <a:rPr lang="en-US" altLang="zh-CN" sz="1400" dirty="0">
                  <a:latin typeface="Huawei Sans" panose="020C0503030203020204" pitchFamily="34" charset="0"/>
                  <a:ea typeface="方正兰亭黑简体" panose="02000000000000000000" charset="-122"/>
                  <a:cs typeface="+mn-ea"/>
                  <a:sym typeface="+mn-lt"/>
                </a:rPr>
                <a:t>GE/10 GE</a:t>
              </a:r>
              <a:r>
                <a:rPr lang="zh-CN" altLang="en-US" sz="1400" dirty="0">
                  <a:latin typeface="Huawei Sans" panose="020C0503030203020204" pitchFamily="34" charset="0"/>
                  <a:ea typeface="方正兰亭黑简体" panose="02000000000000000000" charset="-122"/>
                  <a:cs typeface="+mn-ea"/>
                  <a:sym typeface="+mn-lt"/>
                </a:rPr>
                <a:t>网络</a:t>
              </a:r>
              <a:endParaRPr lang="en-US" altLang="zh-CN" sz="1400" dirty="0">
                <a:latin typeface="Huawei Sans" panose="020C0503030203020204" pitchFamily="34" charset="0"/>
                <a:ea typeface="方正兰亭黑简体" panose="02000000000000000000"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charset="-122"/>
                  <a:cs typeface="+mn-ea"/>
                  <a:sym typeface="+mn-lt"/>
                </a:rPr>
                <a:t>支持</a:t>
              </a:r>
              <a:r>
                <a:rPr lang="en-US" altLang="zh-CN" sz="1400" dirty="0">
                  <a:latin typeface="Huawei Sans" panose="020C0503030203020204" pitchFamily="34" charset="0"/>
                  <a:ea typeface="方正兰亭黑简体" panose="02000000000000000000" charset="-122"/>
                  <a:cs typeface="+mn-ea"/>
                  <a:sym typeface="+mn-lt"/>
                </a:rPr>
                <a:t>2</a:t>
              </a:r>
              <a:r>
                <a:rPr lang="zh-CN" altLang="en-US" sz="1400" dirty="0">
                  <a:latin typeface="Huawei Sans" panose="020C0503030203020204" pitchFamily="34" charset="0"/>
                  <a:ea typeface="方正兰亭黑简体" panose="02000000000000000000" charset="-122"/>
                  <a:cs typeface="+mn-ea"/>
                  <a:sym typeface="+mn-lt"/>
                </a:rPr>
                <a:t>路互联</a:t>
              </a:r>
              <a:endParaRPr lang="zh-CN" altLang="en-US" sz="1400" dirty="0">
                <a:latin typeface="Huawei Sans" panose="020C0503030203020204" pitchFamily="34" charset="0"/>
                <a:ea typeface="方正兰亭黑简体" panose="02000000000000000000" charset="-122"/>
                <a:cs typeface="+mn-ea"/>
                <a:sym typeface="+mn-lt"/>
              </a:endParaRPr>
            </a:p>
          </p:txBody>
        </p:sp>
      </p:grpSp>
      <p:sp>
        <p:nvSpPr>
          <p:cNvPr id="12" name="矩形 11"/>
          <p:cNvSpPr/>
          <p:nvPr/>
        </p:nvSpPr>
        <p:spPr>
          <a:xfrm>
            <a:off x="4219672" y="3641776"/>
            <a:ext cx="5242081" cy="461665"/>
          </a:xfrm>
          <a:prstGeom prst="rect">
            <a:avLst/>
          </a:prstGeom>
          <a:noFill/>
        </p:spPr>
        <p:txBody>
          <a:bodyPr wrap="square">
            <a:spAutoFit/>
          </a:bodyPr>
          <a:lstStyle/>
          <a:p>
            <a:pPr algn="ctr">
              <a:lnSpc>
                <a:spcPct val="150000"/>
              </a:lnSpc>
            </a:pPr>
            <a:r>
              <a:rPr lang="en-US" altLang="zh-CN" sz="1600" dirty="0">
                <a:latin typeface="Huawei Sans" panose="020C0503030203020204" pitchFamily="34" charset="0"/>
                <a:ea typeface="方正兰亭黑简体" panose="02000000000000000000" charset="-122"/>
                <a:cs typeface="+mn-ea"/>
                <a:sym typeface="+mn-lt"/>
              </a:rPr>
              <a:t>7nm</a:t>
            </a:r>
            <a:r>
              <a:rPr lang="zh-CN" altLang="en-US" sz="1600" dirty="0">
                <a:latin typeface="Huawei Sans" panose="020C0503030203020204" pitchFamily="34" charset="0"/>
                <a:ea typeface="方正兰亭黑简体" panose="02000000000000000000" charset="-122"/>
                <a:cs typeface="+mn-ea"/>
                <a:sym typeface="+mn-lt"/>
              </a:rPr>
              <a:t>制程，数据中心</a:t>
            </a:r>
            <a:r>
              <a:rPr lang="en-US" altLang="zh-CN" sz="1600" dirty="0">
                <a:latin typeface="Huawei Sans" panose="020C0503030203020204" pitchFamily="34" charset="0"/>
                <a:ea typeface="方正兰亭黑简体" panose="02000000000000000000" charset="-122"/>
                <a:cs typeface="+mn-ea"/>
                <a:sym typeface="+mn-lt"/>
              </a:rPr>
              <a:t>ARM</a:t>
            </a:r>
            <a:r>
              <a:rPr lang="zh-CN" altLang="en-US" sz="1600" dirty="0">
                <a:latin typeface="Huawei Sans" panose="020C0503030203020204" pitchFamily="34" charset="0"/>
                <a:ea typeface="方正兰亭黑简体" panose="02000000000000000000" charset="-122"/>
                <a:cs typeface="+mn-ea"/>
                <a:sym typeface="+mn-lt"/>
              </a:rPr>
              <a:t>处理器</a:t>
            </a:r>
            <a:endParaRPr lang="zh-CN" altLang="en-US" sz="1600" dirty="0">
              <a:latin typeface="Huawei Sans" panose="020C0503030203020204" pitchFamily="34" charset="0"/>
              <a:ea typeface="方正兰亭黑简体" panose="02000000000000000000" charset="-122"/>
              <a:cs typeface="+mn-ea"/>
              <a:sym typeface="+mn-lt"/>
            </a:endParaRPr>
          </a:p>
        </p:txBody>
      </p:sp>
      <p:pic>
        <p:nvPicPr>
          <p:cNvPr id="13" name="图片 12"/>
          <p:cNvPicPr>
            <a:picLocks noChangeAspect="1"/>
          </p:cNvPicPr>
          <p:nvPr/>
        </p:nvPicPr>
        <p:blipFill>
          <a:blip r:embed="rId2">
            <a:clrChange>
              <a:clrFrom>
                <a:srgbClr val="000000"/>
              </a:clrFrom>
              <a:clrTo>
                <a:srgbClr val="000000">
                  <a:alpha val="0"/>
                </a:srgbClr>
              </a:clrTo>
            </a:clrChange>
          </a:blip>
          <a:stretch>
            <a:fillRect/>
          </a:stretch>
        </p:blipFill>
        <p:spPr>
          <a:xfrm>
            <a:off x="4648200" y="1660955"/>
            <a:ext cx="3776380" cy="2124215"/>
          </a:xfrm>
          <a:prstGeom prst="rect">
            <a:avLst/>
          </a:prstGeom>
        </p:spPr>
      </p:pic>
      <p:grpSp>
        <p:nvGrpSpPr>
          <p:cNvPr id="14" name="组合 13"/>
          <p:cNvGrpSpPr>
            <a:grpSpLocks noChangeAspect="1"/>
          </p:cNvGrpSpPr>
          <p:nvPr/>
        </p:nvGrpSpPr>
        <p:grpSpPr>
          <a:xfrm>
            <a:off x="4447132" y="4047345"/>
            <a:ext cx="4620668" cy="2188550"/>
            <a:chOff x="13430258" y="2363765"/>
            <a:chExt cx="6201063" cy="3375548"/>
          </a:xfrm>
        </p:grpSpPr>
        <p:sp>
          <p:nvSpPr>
            <p:cNvPr id="15" name="矩形 14"/>
            <p:cNvSpPr/>
            <p:nvPr/>
          </p:nvSpPr>
          <p:spPr>
            <a:xfrm>
              <a:off x="13430258" y="2450284"/>
              <a:ext cx="5838529" cy="3289029"/>
            </a:xfrm>
            <a:prstGeom prst="rect">
              <a:avLst/>
            </a:prstGeom>
            <a:solidFill>
              <a:sysClr val="window" lastClr="FFFFFF">
                <a:lumMod val="95000"/>
              </a:sysClr>
            </a:solidFill>
            <a:ln w="25400" cap="flat" cmpd="sng" algn="ctr">
              <a:noFill/>
              <a:prstDash val="solid"/>
            </a:ln>
            <a:effectLst/>
          </p:spPr>
          <p:txBody>
            <a:bodyPr rtlCol="0" anchor="ctr"/>
            <a:lstStyle/>
            <a:p>
              <a:pPr algn="ctr" defTabSz="914400"/>
              <a:endParaRPr lang="zh-CN" altLang="en-US" sz="1200" kern="0">
                <a:latin typeface="Huawei Sans" panose="020C0503030203020204" pitchFamily="34" charset="0"/>
                <a:ea typeface="方正兰亭黑简体" panose="02000000000000000000" charset="-122"/>
                <a:cs typeface="+mn-ea"/>
                <a:sym typeface="+mn-lt"/>
              </a:endParaRPr>
            </a:p>
          </p:txBody>
        </p:sp>
        <p:sp>
          <p:nvSpPr>
            <p:cNvPr id="16" name="矩形 15"/>
            <p:cNvSpPr/>
            <p:nvPr/>
          </p:nvSpPr>
          <p:spPr>
            <a:xfrm>
              <a:off x="13760496" y="2363765"/>
              <a:ext cx="5870825" cy="3133049"/>
            </a:xfrm>
            <a:prstGeom prst="rect">
              <a:avLst/>
            </a:prstGeom>
          </p:spPr>
          <p:txBody>
            <a:bodyPr wrap="square">
              <a:spAutoFit/>
            </a:bodyPr>
            <a:lstStyle/>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charset="-122"/>
                  <a:cs typeface="+mn-ea"/>
                  <a:sym typeface="+mn-lt"/>
                </a:rPr>
                <a:t>计算核数提升</a:t>
              </a:r>
              <a:r>
                <a:rPr lang="en-US" altLang="zh-CN" sz="1400" dirty="0">
                  <a:latin typeface="Huawei Sans" panose="020C0503030203020204" pitchFamily="34" charset="0"/>
                  <a:ea typeface="方正兰亭黑简体" panose="02000000000000000000" charset="-122"/>
                  <a:cs typeface="+mn-ea"/>
                  <a:sym typeface="+mn-lt"/>
                </a:rPr>
                <a:t>1</a:t>
              </a:r>
              <a:r>
                <a:rPr lang="zh-CN" altLang="en-US" sz="1400" dirty="0">
                  <a:latin typeface="Huawei Sans" panose="020C0503030203020204" pitchFamily="34" charset="0"/>
                  <a:ea typeface="方正兰亭黑简体" panose="02000000000000000000" charset="-122"/>
                  <a:cs typeface="+mn-ea"/>
                  <a:sym typeface="+mn-lt"/>
                </a:rPr>
                <a:t>倍，最多</a:t>
              </a:r>
              <a:r>
                <a:rPr lang="en-US" altLang="zh-CN" sz="1400" dirty="0">
                  <a:latin typeface="Huawei Sans" panose="020C0503030203020204" pitchFamily="34" charset="0"/>
                  <a:ea typeface="方正兰亭黑简体" panose="02000000000000000000" charset="-122"/>
                  <a:cs typeface="+mn-ea"/>
                  <a:sym typeface="+mn-lt"/>
                </a:rPr>
                <a:t>64</a:t>
              </a:r>
              <a:r>
                <a:rPr lang="zh-CN" altLang="en-US" sz="1400" dirty="0">
                  <a:latin typeface="Huawei Sans" panose="020C0503030203020204" pitchFamily="34" charset="0"/>
                  <a:ea typeface="方正兰亭黑简体" panose="02000000000000000000" charset="-122"/>
                  <a:cs typeface="+mn-ea"/>
                  <a:sym typeface="+mn-lt"/>
                </a:rPr>
                <a:t>核</a:t>
              </a:r>
              <a:endParaRPr lang="zh-CN" altLang="en-US" sz="1400" dirty="0">
                <a:latin typeface="Huawei Sans" panose="020C0503030203020204" pitchFamily="34" charset="0"/>
                <a:ea typeface="方正兰亭黑简体" panose="02000000000000000000" charset="-122"/>
                <a:cs typeface="+mn-ea"/>
                <a:sym typeface="+mn-lt"/>
              </a:endParaRPr>
            </a:p>
            <a:p>
              <a:pPr marL="285750" indent="-285750" fontAlgn="base">
                <a:lnSpc>
                  <a:spcPct val="150000"/>
                </a:lnSpc>
                <a:buSzPct val="80000"/>
                <a:buFont typeface="Wingdings" panose="05000000000000000000" pitchFamily="2" charset="2"/>
                <a:buChar char="p"/>
              </a:pPr>
              <a:r>
                <a:rPr lang="en-US" altLang="zh-CN" sz="1400" dirty="0">
                  <a:latin typeface="Huawei Sans" panose="020C0503030203020204" pitchFamily="34" charset="0"/>
                  <a:ea typeface="方正兰亭黑简体" panose="02000000000000000000" charset="-122"/>
                  <a:cs typeface="+mn-ea"/>
                  <a:sym typeface="+mn-lt"/>
                </a:rPr>
                <a:t>SPECint</a:t>
              </a:r>
              <a:r>
                <a:rPr lang="zh-CN" altLang="en-US" sz="1400" dirty="0">
                  <a:latin typeface="Huawei Sans" panose="020C0503030203020204" pitchFamily="34" charset="0"/>
                  <a:ea typeface="方正兰亭黑简体" panose="02000000000000000000" charset="-122"/>
                  <a:cs typeface="+mn-ea"/>
                  <a:sym typeface="+mn-lt"/>
                </a:rPr>
                <a:t>性能提升超过</a:t>
              </a:r>
              <a:r>
                <a:rPr lang="en-US" altLang="zh-CN" sz="1400" dirty="0">
                  <a:latin typeface="Huawei Sans" panose="020C0503030203020204" pitchFamily="34" charset="0"/>
                  <a:ea typeface="方正兰亭黑简体" panose="02000000000000000000" charset="-122"/>
                  <a:cs typeface="+mn-ea"/>
                  <a:sym typeface="+mn-lt"/>
                </a:rPr>
                <a:t>2</a:t>
              </a:r>
              <a:r>
                <a:rPr lang="zh-CN" altLang="en-US" sz="1400" dirty="0">
                  <a:latin typeface="Huawei Sans" panose="020C0503030203020204" pitchFamily="34" charset="0"/>
                  <a:ea typeface="方正兰亭黑简体" panose="02000000000000000000" charset="-122"/>
                  <a:cs typeface="+mn-ea"/>
                  <a:sym typeface="+mn-lt"/>
                </a:rPr>
                <a:t>倍</a:t>
              </a:r>
              <a:endParaRPr lang="zh-CN" altLang="en-US" sz="1400" dirty="0">
                <a:latin typeface="Huawei Sans" panose="020C0503030203020204" pitchFamily="34" charset="0"/>
                <a:ea typeface="方正兰亭黑简体" panose="02000000000000000000"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charset="-122"/>
                  <a:cs typeface="+mn-ea"/>
                  <a:sym typeface="+mn-lt"/>
                </a:rPr>
                <a:t>内存通道数提升</a:t>
              </a:r>
              <a:r>
                <a:rPr lang="en-US" altLang="zh-CN" sz="1400" dirty="0">
                  <a:latin typeface="Huawei Sans" panose="020C0503030203020204" pitchFamily="34" charset="0"/>
                  <a:ea typeface="方正兰亭黑简体" panose="02000000000000000000" charset="-122"/>
                  <a:cs typeface="+mn-ea"/>
                  <a:sym typeface="+mn-lt"/>
                </a:rPr>
                <a:t>1</a:t>
              </a:r>
              <a:r>
                <a:rPr lang="zh-CN" altLang="en-US" sz="1400" dirty="0">
                  <a:latin typeface="Huawei Sans" panose="020C0503030203020204" pitchFamily="34" charset="0"/>
                  <a:ea typeface="方正兰亭黑简体" panose="02000000000000000000" charset="-122"/>
                  <a:cs typeface="+mn-ea"/>
                  <a:sym typeface="+mn-lt"/>
                </a:rPr>
                <a:t>倍，支持</a:t>
              </a:r>
              <a:r>
                <a:rPr lang="en-US" altLang="zh-CN" sz="1400" dirty="0">
                  <a:latin typeface="Huawei Sans" panose="020C0503030203020204" pitchFamily="34" charset="0"/>
                  <a:ea typeface="方正兰亭黑简体" panose="02000000000000000000" charset="-122"/>
                  <a:cs typeface="+mn-ea"/>
                  <a:sym typeface="+mn-lt"/>
                </a:rPr>
                <a:t>8</a:t>
              </a:r>
              <a:r>
                <a:rPr lang="zh-CN" altLang="en-US" sz="1400" dirty="0">
                  <a:latin typeface="Huawei Sans" panose="020C0503030203020204" pitchFamily="34" charset="0"/>
                  <a:ea typeface="方正兰亭黑简体" panose="02000000000000000000" charset="-122"/>
                  <a:cs typeface="+mn-ea"/>
                  <a:sym typeface="+mn-lt"/>
                </a:rPr>
                <a:t>通道</a:t>
              </a:r>
              <a:r>
                <a:rPr lang="en-US" altLang="zh-CN" sz="1400" dirty="0">
                  <a:latin typeface="Huawei Sans" panose="020C0503030203020204" pitchFamily="34" charset="0"/>
                  <a:ea typeface="方正兰亭黑简体" panose="02000000000000000000" charset="-122"/>
                  <a:cs typeface="+mn-ea"/>
                  <a:sym typeface="+mn-lt"/>
                </a:rPr>
                <a:t>DDR4</a:t>
              </a:r>
              <a:r>
                <a:rPr lang="zh-CN" altLang="en-US" sz="1400" dirty="0">
                  <a:latin typeface="Huawei Sans" panose="020C0503030203020204" pitchFamily="34" charset="0"/>
                  <a:ea typeface="方正兰亭黑简体" panose="02000000000000000000" charset="-122"/>
                  <a:cs typeface="+mn-ea"/>
                  <a:sym typeface="+mn-lt"/>
                </a:rPr>
                <a:t>控制器</a:t>
              </a:r>
              <a:endParaRPr lang="zh-CN" altLang="en-US" sz="1400" dirty="0">
                <a:latin typeface="Huawei Sans" panose="020C0503030203020204" pitchFamily="34" charset="0"/>
                <a:ea typeface="方正兰亭黑简体" panose="02000000000000000000"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charset="-122"/>
                  <a:cs typeface="+mn-ea"/>
                  <a:sym typeface="+mn-lt"/>
                </a:rPr>
                <a:t>支持</a:t>
              </a:r>
              <a:r>
                <a:rPr lang="en-US" altLang="zh-CN" sz="1400" dirty="0">
                  <a:latin typeface="Huawei Sans" panose="020C0503030203020204" pitchFamily="34" charset="0"/>
                  <a:ea typeface="方正兰亭黑简体" panose="02000000000000000000" charset="-122"/>
                  <a:cs typeface="+mn-ea"/>
                  <a:sym typeface="+mn-lt"/>
                </a:rPr>
                <a:t>PCIe 4.0</a:t>
              </a:r>
              <a:r>
                <a:rPr lang="zh-CN" altLang="en-US" sz="1400" dirty="0">
                  <a:latin typeface="Huawei Sans" panose="020C0503030203020204" pitchFamily="34" charset="0"/>
                  <a:ea typeface="方正兰亭黑简体" panose="02000000000000000000" charset="-122"/>
                  <a:cs typeface="+mn-ea"/>
                  <a:sym typeface="+mn-lt"/>
                </a:rPr>
                <a:t>和</a:t>
              </a:r>
              <a:r>
                <a:rPr lang="en-US" altLang="zh-CN" sz="1400" dirty="0">
                  <a:latin typeface="Huawei Sans" panose="020C0503030203020204" pitchFamily="34" charset="0"/>
                  <a:ea typeface="方正兰亭黑简体" panose="02000000000000000000" charset="-122"/>
                  <a:cs typeface="+mn-ea"/>
                  <a:sym typeface="+mn-lt"/>
                </a:rPr>
                <a:t>CCIX</a:t>
              </a:r>
              <a:endParaRPr lang="en-US" altLang="zh-CN" sz="1400" dirty="0">
                <a:latin typeface="Huawei Sans" panose="020C0503030203020204" pitchFamily="34" charset="0"/>
                <a:ea typeface="方正兰亭黑简体" panose="02000000000000000000"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charset="-122"/>
                  <a:cs typeface="+mn-ea"/>
                  <a:sym typeface="+mn-lt"/>
                </a:rPr>
                <a:t>集成板载</a:t>
              </a:r>
              <a:r>
                <a:rPr lang="en-US" altLang="zh-CN" sz="1400" dirty="0">
                  <a:latin typeface="Huawei Sans" panose="020C0503030203020204" pitchFamily="34" charset="0"/>
                  <a:ea typeface="方正兰亭黑简体" panose="02000000000000000000" charset="-122"/>
                  <a:cs typeface="+mn-ea"/>
                  <a:sym typeface="+mn-lt"/>
                </a:rPr>
                <a:t>100 GE</a:t>
              </a:r>
              <a:r>
                <a:rPr lang="zh-CN" altLang="en-US" sz="1400" dirty="0">
                  <a:latin typeface="Huawei Sans" panose="020C0503030203020204" pitchFamily="34" charset="0"/>
                  <a:ea typeface="方正兰亭黑简体" panose="02000000000000000000" charset="-122"/>
                  <a:cs typeface="+mn-ea"/>
                  <a:sym typeface="+mn-lt"/>
                </a:rPr>
                <a:t>网络和加密、压缩等引擎</a:t>
              </a:r>
              <a:endParaRPr lang="zh-CN" altLang="en-US" sz="1400" dirty="0">
                <a:latin typeface="Huawei Sans" panose="020C0503030203020204" pitchFamily="34" charset="0"/>
                <a:ea typeface="方正兰亭黑简体" panose="02000000000000000000"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charset="-122"/>
                  <a:cs typeface="+mn-ea"/>
                  <a:sym typeface="+mn-lt"/>
                </a:rPr>
                <a:t>支持</a:t>
              </a:r>
              <a:r>
                <a:rPr lang="en-US" altLang="zh-CN" sz="1400" dirty="0">
                  <a:latin typeface="Huawei Sans" panose="020C0503030203020204" pitchFamily="34" charset="0"/>
                  <a:ea typeface="方正兰亭黑简体" panose="02000000000000000000" charset="-122"/>
                  <a:cs typeface="+mn-ea"/>
                  <a:sym typeface="+mn-lt"/>
                </a:rPr>
                <a:t>2</a:t>
              </a:r>
              <a:r>
                <a:rPr lang="zh-CN" altLang="en-US" sz="1400" dirty="0">
                  <a:latin typeface="Huawei Sans" panose="020C0503030203020204" pitchFamily="34" charset="0"/>
                  <a:ea typeface="方正兰亭黑简体" panose="02000000000000000000" charset="-122"/>
                  <a:cs typeface="+mn-ea"/>
                  <a:sym typeface="+mn-lt"/>
                </a:rPr>
                <a:t>路或</a:t>
              </a:r>
              <a:r>
                <a:rPr lang="en-US" altLang="zh-CN" sz="1400" dirty="0">
                  <a:latin typeface="Huawei Sans" panose="020C0503030203020204" pitchFamily="34" charset="0"/>
                  <a:ea typeface="方正兰亭黑简体" panose="02000000000000000000" charset="-122"/>
                  <a:cs typeface="+mn-ea"/>
                  <a:sym typeface="+mn-lt"/>
                </a:rPr>
                <a:t>4</a:t>
              </a:r>
              <a:r>
                <a:rPr lang="zh-CN" altLang="en-US" sz="1400" dirty="0">
                  <a:latin typeface="Huawei Sans" panose="020C0503030203020204" pitchFamily="34" charset="0"/>
                  <a:ea typeface="方正兰亭黑简体" panose="02000000000000000000" charset="-122"/>
                  <a:cs typeface="+mn-ea"/>
                  <a:sym typeface="+mn-lt"/>
                </a:rPr>
                <a:t>路互联</a:t>
              </a:r>
              <a:endParaRPr lang="zh-CN" altLang="en-US" sz="1400" dirty="0">
                <a:latin typeface="Huawei Sans" panose="020C0503030203020204" pitchFamily="34" charset="0"/>
                <a:ea typeface="方正兰亭黑简体" panose="02000000000000000000" charset="-122"/>
                <a:cs typeface="+mn-ea"/>
                <a:sym typeface="+mn-lt"/>
              </a:endParaRPr>
            </a:p>
          </p:txBody>
        </p:sp>
      </p:grpSp>
      <p:sp>
        <p:nvSpPr>
          <p:cNvPr id="17" name="文本框 16"/>
          <p:cNvSpPr txBox="1"/>
          <p:nvPr/>
        </p:nvSpPr>
        <p:spPr bwMode="auto">
          <a:xfrm>
            <a:off x="2274589" y="3127324"/>
            <a:ext cx="1634878" cy="365658"/>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800" dirty="0">
                <a:latin typeface="Huawei Sans" panose="020C0503030203020204" pitchFamily="34" charset="0"/>
                <a:ea typeface="方正兰亭黑简体" panose="02000000000000000000" charset="-122"/>
              </a:rPr>
              <a:t>鲲鹏</a:t>
            </a:r>
            <a:r>
              <a:rPr lang="en-US" altLang="zh-CN" sz="1800" dirty="0">
                <a:latin typeface="Huawei Sans" panose="020C0503030203020204" pitchFamily="34" charset="0"/>
                <a:ea typeface="方正兰亭黑简体" panose="02000000000000000000" charset="-122"/>
              </a:rPr>
              <a:t>916</a:t>
            </a:r>
            <a:endParaRPr lang="zh-CN" altLang="en-US" sz="1800" dirty="0">
              <a:latin typeface="Huawei Sans" panose="020C0503030203020204" pitchFamily="34" charset="0"/>
              <a:ea typeface="方正兰亭黑简体" panose="02000000000000000000" charset="-122"/>
            </a:endParaRPr>
          </a:p>
        </p:txBody>
      </p:sp>
      <p:sp>
        <p:nvSpPr>
          <p:cNvPr id="18" name="文本框 17"/>
          <p:cNvSpPr txBox="1"/>
          <p:nvPr/>
        </p:nvSpPr>
        <p:spPr bwMode="auto">
          <a:xfrm>
            <a:off x="6727621" y="3188680"/>
            <a:ext cx="1634878" cy="365658"/>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800" dirty="0">
                <a:latin typeface="Huawei Sans" panose="020C0503030203020204" pitchFamily="34" charset="0"/>
                <a:ea typeface="方正兰亭黑简体" panose="02000000000000000000" charset="-122"/>
              </a:rPr>
              <a:t>鲲鹏</a:t>
            </a:r>
            <a:r>
              <a:rPr lang="en-US" altLang="zh-CN" sz="1800" dirty="0">
                <a:latin typeface="Huawei Sans" panose="020C0503030203020204" pitchFamily="34" charset="0"/>
                <a:ea typeface="方正兰亭黑简体" panose="02000000000000000000" charset="-122"/>
              </a:rPr>
              <a:t>920</a:t>
            </a:r>
            <a:endParaRPr lang="zh-CN" altLang="en-US" sz="1800" dirty="0">
              <a:latin typeface="Huawei Sans" panose="020C0503030203020204" pitchFamily="34" charset="0"/>
              <a:ea typeface="方正兰亭黑简体" panose="02000000000000000000" charset="-122"/>
            </a:endParaRPr>
          </a:p>
        </p:txBody>
      </p:sp>
      <p:sp>
        <p:nvSpPr>
          <p:cNvPr id="19" name="矩形 18"/>
          <p:cNvSpPr/>
          <p:nvPr/>
        </p:nvSpPr>
        <p:spPr>
          <a:xfrm>
            <a:off x="316679" y="3606104"/>
            <a:ext cx="3100529" cy="369332"/>
          </a:xfrm>
          <a:prstGeom prst="rect">
            <a:avLst/>
          </a:prstGeom>
        </p:spPr>
        <p:txBody>
          <a:bodyPr wrap="none">
            <a:spAutoFit/>
          </a:bodyPr>
          <a:lstStyle/>
          <a:p>
            <a:r>
              <a:rPr lang="zh-CN" altLang="en-US" dirty="0">
                <a:latin typeface="Huawei Sans" panose="020C0503030203020204" pitchFamily="34" charset="0"/>
                <a:ea typeface="方正兰亭黑简体" panose="02000000000000000000" charset="-122"/>
                <a:cs typeface="+mn-ea"/>
                <a:sym typeface="+mn-lt"/>
              </a:rPr>
              <a:t>支持多路互联的</a:t>
            </a:r>
            <a:r>
              <a:rPr lang="en-US" altLang="zh-CN" dirty="0">
                <a:latin typeface="Huawei Sans" panose="020C0503030203020204" pitchFamily="34" charset="0"/>
                <a:ea typeface="方正兰亭黑简体" panose="02000000000000000000" charset="-122"/>
                <a:cs typeface="+mn-ea"/>
                <a:sym typeface="+mn-lt"/>
              </a:rPr>
              <a:t>ARM</a:t>
            </a:r>
            <a:r>
              <a:rPr lang="zh-CN" altLang="en-US" dirty="0">
                <a:latin typeface="Huawei Sans" panose="020C0503030203020204" pitchFamily="34" charset="0"/>
                <a:ea typeface="方正兰亭黑简体" panose="02000000000000000000" charset="-122"/>
                <a:cs typeface="+mn-ea"/>
                <a:sym typeface="+mn-lt"/>
              </a:rPr>
              <a:t>处理器</a:t>
            </a:r>
            <a:r>
              <a:rPr lang="en-US" altLang="zh-CN" dirty="0">
                <a:latin typeface="Huawei Sans" panose="020C0503030203020204" pitchFamily="34" charset="0"/>
                <a:ea typeface="方正兰亭黑简体" panose="02000000000000000000" charset="-122"/>
                <a:cs typeface="+mn-ea"/>
                <a:sym typeface="+mn-lt"/>
              </a:rPr>
              <a:t> </a:t>
            </a:r>
            <a:endParaRPr lang="zh-CN" altLang="en-US" dirty="0">
              <a:latin typeface="Huawei Sans" panose="020C0503030203020204" pitchFamily="34" charset="0"/>
              <a:ea typeface="方正兰亭黑简体" panose="02000000000000000000" charset="-122"/>
              <a:cs typeface="+mn-ea"/>
              <a:sym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基于鲲鹏主板的多样化计算产品</a:t>
            </a:r>
            <a:endParaRPr lang="zh-CN" altLang="en-US" dirty="0"/>
          </a:p>
        </p:txBody>
      </p:sp>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Brief History of Chinese Compt. Tech</a:t>
            </a:r>
            <a:endParaRPr lang="zh-CN" altLang="en-US" dirty="0"/>
          </a:p>
        </p:txBody>
      </p:sp>
      <p:sp>
        <p:nvSpPr>
          <p:cNvPr id="7" name="内容占位符 6"/>
          <p:cNvSpPr>
            <a:spLocks noGrp="1"/>
          </p:cNvSpPr>
          <p:nvPr>
            <p:ph sz="quarter" idx="13"/>
          </p:nvPr>
        </p:nvSpPr>
        <p:spPr/>
        <p:txBody>
          <a:bodyPr/>
          <a:lstStyle/>
          <a:p>
            <a:r>
              <a:rPr lang="en-US" altLang="zh-CN" dirty="0"/>
              <a:t>3.0</a:t>
            </a:r>
            <a:endParaRPr lang="zh-CN" altLang="en-US" dirty="0"/>
          </a:p>
        </p:txBody>
      </p:sp>
      <p:sp>
        <p:nvSpPr>
          <p:cNvPr id="22" name="文本框 21"/>
          <p:cNvSpPr txBox="1"/>
          <p:nvPr/>
        </p:nvSpPr>
        <p:spPr>
          <a:xfrm>
            <a:off x="84717" y="2030676"/>
            <a:ext cx="2706880" cy="880882"/>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charset="-122"/>
              </a:rPr>
              <a:t>鲲鹏主板开放</a:t>
            </a:r>
            <a:endParaRPr lang="en-US" altLang="zh-CN" b="1" dirty="0">
              <a:latin typeface="Huawei Sans" panose="020C0503030203020204" pitchFamily="34" charset="0"/>
              <a:ea typeface="方正兰亭黑简体" panose="02000000000000000000" charset="-122"/>
            </a:endParaRPr>
          </a:p>
          <a:p>
            <a:pPr algn="ctr">
              <a:lnSpc>
                <a:spcPct val="150000"/>
              </a:lnSpc>
            </a:pPr>
            <a:r>
              <a:rPr lang="zh-CN" altLang="en-US" b="1" dirty="0">
                <a:latin typeface="Huawei Sans" panose="020C0503030203020204" pitchFamily="34" charset="0"/>
                <a:ea typeface="方正兰亭黑简体" panose="02000000000000000000" charset="-122"/>
              </a:rPr>
              <a:t>共享接口与设备规范</a:t>
            </a:r>
            <a:endParaRPr lang="zh-CN" altLang="en-US" b="1" dirty="0">
              <a:latin typeface="Huawei Sans" panose="020C0503030203020204" pitchFamily="34" charset="0"/>
              <a:ea typeface="方正兰亭黑简体" panose="02000000000000000000" charset="-122"/>
            </a:endParaRPr>
          </a:p>
        </p:txBody>
      </p:sp>
      <p:sp>
        <p:nvSpPr>
          <p:cNvPr id="23" name="文本框 22"/>
          <p:cNvSpPr txBox="1"/>
          <p:nvPr/>
        </p:nvSpPr>
        <p:spPr>
          <a:xfrm>
            <a:off x="3436902" y="1995276"/>
            <a:ext cx="2065500" cy="923330"/>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charset="-122"/>
              </a:rPr>
              <a:t>整机参考设计</a:t>
            </a:r>
            <a:endParaRPr lang="en-US" altLang="zh-CN" b="1" dirty="0">
              <a:latin typeface="Huawei Sans" panose="020C0503030203020204" pitchFamily="34" charset="0"/>
              <a:ea typeface="方正兰亭黑简体" panose="02000000000000000000" charset="-122"/>
            </a:endParaRPr>
          </a:p>
          <a:p>
            <a:pPr algn="ctr">
              <a:lnSpc>
                <a:spcPct val="150000"/>
              </a:lnSpc>
            </a:pPr>
            <a:r>
              <a:rPr lang="zh-CN" altLang="en-US" b="1" dirty="0">
                <a:latin typeface="Huawei Sans" panose="020C0503030203020204" pitchFamily="34" charset="0"/>
                <a:ea typeface="方正兰亭黑简体" panose="02000000000000000000" charset="-122"/>
              </a:rPr>
              <a:t>共享工程能力</a:t>
            </a:r>
            <a:endParaRPr lang="en-US" altLang="zh-CN" b="1" dirty="0">
              <a:latin typeface="Huawei Sans" panose="020C0503030203020204" pitchFamily="34" charset="0"/>
              <a:ea typeface="方正兰亭黑简体" panose="02000000000000000000" charset="-122"/>
            </a:endParaRPr>
          </a:p>
        </p:txBody>
      </p:sp>
      <p:sp>
        <p:nvSpPr>
          <p:cNvPr id="24" name="矩形 23"/>
          <p:cNvSpPr/>
          <p:nvPr/>
        </p:nvSpPr>
        <p:spPr>
          <a:xfrm>
            <a:off x="3226239" y="4896245"/>
            <a:ext cx="2791554" cy="1061829"/>
          </a:xfrm>
          <a:prstGeom prst="rect">
            <a:avLst/>
          </a:prstGeom>
        </p:spPr>
        <p:txBody>
          <a:bodyPr wrap="square">
            <a:spAutoFit/>
          </a:bodyPr>
          <a:lstStyle/>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charset="-122"/>
              </a:rPr>
              <a:t>整机参考设计指南 </a:t>
            </a:r>
            <a:endParaRPr lang="en-US" altLang="zh-CN" sz="1400" dirty="0">
              <a:solidFill>
                <a:srgbClr val="1D1D1A"/>
              </a:solidFill>
              <a:latin typeface="Huawei Sans" panose="020C0503030203020204" pitchFamily="34" charset="0"/>
              <a:ea typeface="方正兰亭黑简体" panose="02000000000000000000" charset="-122"/>
            </a:endParaRPr>
          </a:p>
          <a:p>
            <a:pPr marL="285750" indent="-285750">
              <a:lnSpc>
                <a:spcPct val="150000"/>
              </a:lnSpc>
              <a:buSzPct val="60000"/>
              <a:buFont typeface="Wingdings" panose="05000000000000000000" pitchFamily="2" charset="2"/>
              <a:buChar char="l"/>
            </a:pPr>
            <a:r>
              <a:rPr lang="en-US" altLang="zh-CN" sz="1400" dirty="0">
                <a:solidFill>
                  <a:srgbClr val="1D1D1A"/>
                </a:solidFill>
                <a:latin typeface="Huawei Sans" panose="020C0503030203020204" pitchFamily="34" charset="0"/>
                <a:ea typeface="方正兰亭黑简体" panose="02000000000000000000" charset="-122"/>
              </a:rPr>
              <a:t>(</a:t>
            </a:r>
            <a:r>
              <a:rPr lang="zh-CN" altLang="en-US" sz="1400" dirty="0">
                <a:solidFill>
                  <a:srgbClr val="1D1D1A"/>
                </a:solidFill>
                <a:latin typeface="Huawei Sans" panose="020C0503030203020204" pitchFamily="34" charset="0"/>
                <a:ea typeface="方正兰亭黑简体" panose="02000000000000000000" charset="-122"/>
              </a:rPr>
              <a:t>含机箱、散热、供电等设计</a:t>
            </a:r>
            <a:r>
              <a:rPr lang="en-US" altLang="zh-CN" sz="1400" dirty="0">
                <a:solidFill>
                  <a:srgbClr val="1D1D1A"/>
                </a:solidFill>
                <a:latin typeface="Huawei Sans" panose="020C0503030203020204" pitchFamily="34" charset="0"/>
                <a:ea typeface="方正兰亭黑简体" panose="02000000000000000000" charset="-122"/>
              </a:rPr>
              <a:t>)</a:t>
            </a:r>
            <a:endParaRPr lang="en-US" altLang="zh-CN" sz="1400" dirty="0">
              <a:solidFill>
                <a:srgbClr val="1D1D1A"/>
              </a:solidFill>
              <a:latin typeface="Huawei Sans" panose="020C0503030203020204" pitchFamily="34" charset="0"/>
              <a:ea typeface="方正兰亭黑简体" panose="02000000000000000000" charset="-122"/>
            </a:endParaRPr>
          </a:p>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charset="-122"/>
              </a:rPr>
              <a:t>部件与</a:t>
            </a:r>
            <a:r>
              <a:rPr lang="en-US" altLang="zh-CN" sz="1400" dirty="0">
                <a:solidFill>
                  <a:srgbClr val="1D1D1A"/>
                </a:solidFill>
                <a:latin typeface="Huawei Sans" panose="020C0503030203020204" pitchFamily="34" charset="0"/>
                <a:ea typeface="方正兰亭黑简体" panose="02000000000000000000" charset="-122"/>
              </a:rPr>
              <a:t>OS</a:t>
            </a:r>
            <a:r>
              <a:rPr lang="zh-CN" altLang="en-US" sz="1400" dirty="0">
                <a:solidFill>
                  <a:srgbClr val="1D1D1A"/>
                </a:solidFill>
                <a:latin typeface="Huawei Sans" panose="020C0503030203020204" pitchFamily="34" charset="0"/>
                <a:ea typeface="方正兰亭黑简体" panose="02000000000000000000" charset="-122"/>
              </a:rPr>
              <a:t>兼容性列表</a:t>
            </a:r>
            <a:endParaRPr lang="zh-CN" altLang="en-US" sz="1400" dirty="0">
              <a:solidFill>
                <a:srgbClr val="1D1D1A"/>
              </a:solidFill>
              <a:latin typeface="Huawei Sans" panose="020C0503030203020204" pitchFamily="34" charset="0"/>
              <a:ea typeface="方正兰亭黑简体" panose="02000000000000000000" charset="-122"/>
            </a:endParaRPr>
          </a:p>
        </p:txBody>
      </p:sp>
      <p:sp>
        <p:nvSpPr>
          <p:cNvPr id="25" name="矩形 24"/>
          <p:cNvSpPr/>
          <p:nvPr/>
        </p:nvSpPr>
        <p:spPr>
          <a:xfrm>
            <a:off x="266886" y="4896245"/>
            <a:ext cx="3017451" cy="1384995"/>
          </a:xfrm>
          <a:prstGeom prst="rect">
            <a:avLst/>
          </a:prstGeom>
        </p:spPr>
        <p:txBody>
          <a:bodyPr wrap="square">
            <a:spAutoFit/>
          </a:bodyPr>
          <a:lstStyle/>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charset="-122"/>
              </a:rPr>
              <a:t>主板</a:t>
            </a:r>
            <a:r>
              <a:rPr lang="en-US" altLang="zh-CN" sz="1400" dirty="0">
                <a:solidFill>
                  <a:srgbClr val="1D1D1A"/>
                </a:solidFill>
                <a:latin typeface="Huawei Sans" panose="020C0503030203020204" pitchFamily="34" charset="0"/>
                <a:ea typeface="方正兰亭黑简体" panose="02000000000000000000" charset="-122"/>
              </a:rPr>
              <a:t>(</a:t>
            </a:r>
            <a:r>
              <a:rPr lang="zh-CN" altLang="en-US" sz="1400" dirty="0">
                <a:solidFill>
                  <a:srgbClr val="1D1D1A"/>
                </a:solidFill>
                <a:latin typeface="Huawei Sans" panose="020C0503030203020204" pitchFamily="34" charset="0"/>
                <a:ea typeface="方正兰亭黑简体" panose="02000000000000000000" charset="-122"/>
              </a:rPr>
              <a:t>含鲲鹏处理器</a:t>
            </a:r>
            <a:r>
              <a:rPr lang="en-US" altLang="zh-CN" sz="1400" dirty="0">
                <a:solidFill>
                  <a:srgbClr val="1D1D1A"/>
                </a:solidFill>
                <a:latin typeface="Huawei Sans" panose="020C0503030203020204" pitchFamily="34" charset="0"/>
                <a:ea typeface="方正兰亭黑简体" panose="02000000000000000000" charset="-122"/>
              </a:rPr>
              <a:t>)</a:t>
            </a:r>
            <a:endParaRPr lang="en-US" altLang="zh-CN" sz="1400" dirty="0">
              <a:solidFill>
                <a:srgbClr val="1D1D1A"/>
              </a:solidFill>
              <a:latin typeface="Huawei Sans" panose="020C0503030203020204" pitchFamily="34" charset="0"/>
              <a:ea typeface="方正兰亭黑简体" panose="02000000000000000000" charset="-122"/>
            </a:endParaRPr>
          </a:p>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charset="-122"/>
              </a:rPr>
              <a:t>主板接口规范</a:t>
            </a:r>
            <a:endParaRPr lang="en-US" altLang="zh-CN" sz="1400" dirty="0">
              <a:solidFill>
                <a:srgbClr val="1D1D1A"/>
              </a:solidFill>
              <a:latin typeface="Huawei Sans" panose="020C0503030203020204" pitchFamily="34" charset="0"/>
              <a:ea typeface="方正兰亭黑简体" panose="02000000000000000000" charset="-122"/>
            </a:endParaRPr>
          </a:p>
          <a:p>
            <a:pPr marL="285750" indent="-285750">
              <a:lnSpc>
                <a:spcPct val="150000"/>
              </a:lnSpc>
              <a:buSzPct val="60000"/>
              <a:buFont typeface="Wingdings" panose="05000000000000000000" pitchFamily="2" charset="2"/>
              <a:buChar char="l"/>
            </a:pPr>
            <a:r>
              <a:rPr lang="en-US" altLang="zh-CN"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rPr>
              <a:t>BIOS</a:t>
            </a:r>
            <a:r>
              <a:rPr lang="zh-CN" altLang="zh-CN"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rPr>
              <a:t>软件</a:t>
            </a:r>
            <a:r>
              <a:rPr lang="en-US" altLang="zh-CN"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rPr>
              <a:t> &amp; </a:t>
            </a:r>
            <a:r>
              <a:rPr lang="zh-CN" altLang="en-US"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rPr>
              <a:t>规范</a:t>
            </a:r>
            <a:endParaRPr lang="en-US" altLang="zh-CN"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endParaRPr>
          </a:p>
          <a:p>
            <a:pPr marL="285750" indent="-285750">
              <a:lnSpc>
                <a:spcPct val="150000"/>
              </a:lnSpc>
              <a:buSzPct val="60000"/>
              <a:buFont typeface="Wingdings" panose="05000000000000000000" pitchFamily="2" charset="2"/>
              <a:buChar char="l"/>
            </a:pPr>
            <a:r>
              <a:rPr lang="en-US" altLang="zh-CN"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rPr>
              <a:t>BMC</a:t>
            </a:r>
            <a:r>
              <a:rPr lang="zh-CN" altLang="zh-CN"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rPr>
              <a:t>芯片</a:t>
            </a:r>
            <a:r>
              <a:rPr lang="en-US" altLang="zh-CN"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rPr>
              <a:t>/</a:t>
            </a:r>
            <a:r>
              <a:rPr lang="zh-CN" altLang="zh-CN"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rPr>
              <a:t>软件</a:t>
            </a:r>
            <a:r>
              <a:rPr lang="en-US" altLang="zh-CN"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rPr>
              <a:t> &amp; </a:t>
            </a:r>
            <a:r>
              <a:rPr lang="zh-CN" altLang="en-US"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rPr>
              <a:t>设备管理规范</a:t>
            </a:r>
            <a:endParaRPr lang="en-US" altLang="zh-CN" sz="1400" dirty="0">
              <a:solidFill>
                <a:srgbClr val="1D1D1A"/>
              </a:solidFill>
              <a:latin typeface="Huawei Sans" panose="020C0503030203020204" pitchFamily="34" charset="0"/>
              <a:ea typeface="方正兰亭黑简体" panose="02000000000000000000" charset="-122"/>
              <a:cs typeface="Times New Roman" panose="02020603050405020304" pitchFamily="18" charset="0"/>
            </a:endParaRPr>
          </a:p>
        </p:txBody>
      </p:sp>
      <p:pic>
        <p:nvPicPr>
          <p:cNvPr id="26" name="图片 25"/>
          <p:cNvPicPr>
            <a:picLocks noChangeAspect="1"/>
          </p:cNvPicPr>
          <p:nvPr/>
        </p:nvPicPr>
        <p:blipFill>
          <a:blip r:embed="rId1"/>
          <a:stretch>
            <a:fillRect/>
          </a:stretch>
        </p:blipFill>
        <p:spPr>
          <a:xfrm>
            <a:off x="2461358" y="3060715"/>
            <a:ext cx="3626530" cy="1801716"/>
          </a:xfrm>
          <a:prstGeom prst="rect">
            <a:avLst/>
          </a:prstGeom>
        </p:spPr>
      </p:pic>
      <p:sp>
        <p:nvSpPr>
          <p:cNvPr id="27" name="文本框 26"/>
          <p:cNvSpPr txBox="1"/>
          <p:nvPr/>
        </p:nvSpPr>
        <p:spPr>
          <a:xfrm>
            <a:off x="7102637" y="3073261"/>
            <a:ext cx="426720" cy="338426"/>
          </a:xfrm>
          <a:prstGeom prst="rect">
            <a:avLst/>
          </a:prstGeom>
          <a:noFill/>
        </p:spPr>
        <p:txBody>
          <a:bodyPr wrap="none" rtlCol="0">
            <a:spAutoFit/>
          </a:bodyPr>
          <a:lstStyle/>
          <a:p>
            <a:r>
              <a:rPr lang="en-US" altLang="zh-CN" sz="1600" dirty="0">
                <a:solidFill>
                  <a:srgbClr val="1D1D1A"/>
                </a:solidFill>
                <a:latin typeface="Huawei Sans" panose="020C0503030203020204" pitchFamily="34" charset="0"/>
                <a:ea typeface="方正兰亭黑简体" panose="02000000000000000000" charset="-122"/>
              </a:rPr>
              <a:t>PC</a:t>
            </a:r>
            <a:endParaRPr lang="zh-CN" altLang="en-US" sz="1600" dirty="0">
              <a:solidFill>
                <a:srgbClr val="1D1D1A"/>
              </a:solidFill>
              <a:latin typeface="Huawei Sans" panose="020C0503030203020204" pitchFamily="34" charset="0"/>
              <a:ea typeface="方正兰亭黑简体" panose="02000000000000000000" charset="-122"/>
            </a:endParaRPr>
          </a:p>
        </p:txBody>
      </p:sp>
      <p:sp>
        <p:nvSpPr>
          <p:cNvPr id="28" name="文本框 27"/>
          <p:cNvSpPr txBox="1"/>
          <p:nvPr/>
        </p:nvSpPr>
        <p:spPr>
          <a:xfrm>
            <a:off x="6911201" y="4336388"/>
            <a:ext cx="799907" cy="338422"/>
          </a:xfrm>
          <a:prstGeom prst="rect">
            <a:avLst/>
          </a:prstGeom>
          <a:noFill/>
        </p:spPr>
        <p:txBody>
          <a:bodyPr wrap="none" rtlCol="0">
            <a:spAutoFit/>
          </a:bodyPr>
          <a:lstStyle/>
          <a:p>
            <a:r>
              <a:rPr lang="zh-CN" altLang="en-US" sz="1600" dirty="0">
                <a:solidFill>
                  <a:srgbClr val="1D1D1A"/>
                </a:solidFill>
                <a:latin typeface="Huawei Sans" panose="020C0503030203020204" pitchFamily="34" charset="0"/>
                <a:ea typeface="方正兰亭黑简体" panose="02000000000000000000" charset="-122"/>
              </a:rPr>
              <a:t>服务器</a:t>
            </a:r>
            <a:endParaRPr lang="zh-CN" altLang="en-US" sz="1600" dirty="0">
              <a:solidFill>
                <a:srgbClr val="1D1D1A"/>
              </a:solidFill>
              <a:latin typeface="Huawei Sans" panose="020C0503030203020204" pitchFamily="34" charset="0"/>
              <a:ea typeface="方正兰亭黑简体" panose="02000000000000000000" charset="-122"/>
            </a:endParaRPr>
          </a:p>
        </p:txBody>
      </p:sp>
      <p:pic>
        <p:nvPicPr>
          <p:cNvPr id="29" name="图片 28"/>
          <p:cNvPicPr>
            <a:picLocks noChangeAspect="1"/>
          </p:cNvPicPr>
          <p:nvPr/>
        </p:nvPicPr>
        <p:blipFill>
          <a:blip r:embed="rId2"/>
          <a:stretch>
            <a:fillRect/>
          </a:stretch>
        </p:blipFill>
        <p:spPr>
          <a:xfrm flipH="1">
            <a:off x="6461577" y="4391596"/>
            <a:ext cx="1899986" cy="1085058"/>
          </a:xfrm>
          <a:prstGeom prst="rect">
            <a:avLst/>
          </a:prstGeom>
        </p:spPr>
      </p:pic>
      <p:pic>
        <p:nvPicPr>
          <p:cNvPr id="30" name="图片 29"/>
          <p:cNvPicPr>
            <a:picLocks noChangeAspect="1"/>
          </p:cNvPicPr>
          <p:nvPr/>
        </p:nvPicPr>
        <p:blipFill>
          <a:blip r:embed="rId3"/>
          <a:stretch>
            <a:fillRect/>
          </a:stretch>
        </p:blipFill>
        <p:spPr>
          <a:xfrm>
            <a:off x="250825" y="3276600"/>
            <a:ext cx="2097316" cy="1398210"/>
          </a:xfrm>
          <a:prstGeom prst="rect">
            <a:avLst/>
          </a:prstGeom>
          <a:effectLst/>
        </p:spPr>
      </p:pic>
      <p:pic>
        <p:nvPicPr>
          <p:cNvPr id="31" name="图片 30"/>
          <p:cNvPicPr>
            <a:picLocks noChangeAspect="1"/>
          </p:cNvPicPr>
          <p:nvPr/>
        </p:nvPicPr>
        <p:blipFill>
          <a:blip r:embed="rId4"/>
          <a:stretch>
            <a:fillRect/>
          </a:stretch>
        </p:blipFill>
        <p:spPr>
          <a:xfrm>
            <a:off x="6381101" y="3179776"/>
            <a:ext cx="1991653" cy="1372174"/>
          </a:xfrm>
          <a:prstGeom prst="rect">
            <a:avLst/>
          </a:prstGeom>
        </p:spPr>
      </p:pic>
      <p:sp>
        <p:nvSpPr>
          <p:cNvPr id="32" name="矩形 31"/>
          <p:cNvSpPr/>
          <p:nvPr/>
        </p:nvSpPr>
        <p:spPr>
          <a:xfrm>
            <a:off x="6125794" y="2179467"/>
            <a:ext cx="2370719" cy="507831"/>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charset="-122"/>
              </a:rPr>
              <a:t>打造多样化计算产品</a:t>
            </a:r>
            <a:endParaRPr lang="zh-CN" altLang="en-US" b="1" dirty="0">
              <a:latin typeface="Huawei Sans" panose="020C0503030203020204" pitchFamily="34" charset="0"/>
              <a:ea typeface="方正兰亭黑简体" panose="02000000000000000000" charset="-122"/>
            </a:endParaRPr>
          </a:p>
        </p:txBody>
      </p:sp>
      <p:grpSp>
        <p:nvGrpSpPr>
          <p:cNvPr id="33" name="组合 32"/>
          <p:cNvGrpSpPr/>
          <p:nvPr/>
        </p:nvGrpSpPr>
        <p:grpSpPr>
          <a:xfrm>
            <a:off x="2397076" y="3897649"/>
            <a:ext cx="3800262" cy="601216"/>
            <a:chOff x="18872315" y="4103946"/>
            <a:chExt cx="6471649" cy="1243270"/>
          </a:xfrm>
          <a:solidFill>
            <a:srgbClr val="C7000B"/>
          </a:solidFill>
        </p:grpSpPr>
        <p:sp>
          <p:nvSpPr>
            <p:cNvPr id="34" name="加号 33"/>
            <p:cNvSpPr/>
            <p:nvPr/>
          </p:nvSpPr>
          <p:spPr>
            <a:xfrm>
              <a:off x="18872315" y="4103946"/>
              <a:ext cx="1047672" cy="1243270"/>
            </a:xfrm>
            <a:prstGeom prst="mathPlus">
              <a:avLst>
                <a:gd name="adj1" fmla="val 13636"/>
              </a:avLst>
            </a:prstGeom>
            <a:grpFill/>
            <a:ln w="15875">
              <a:solidFill>
                <a:srgbClr val="C7000B"/>
              </a:solidFill>
            </a:ln>
            <a:effectLst/>
          </p:spPr>
          <p:txBody>
            <a:bodyPr vert="horz" wrap="square" lIns="121872" tIns="60936" rIns="121872" bIns="60936" numCol="1" rtlCol="0" anchor="t" anchorCtr="0" compatLnSpc="1"/>
            <a:lstStyle/>
            <a:p>
              <a:pPr fontAlgn="base">
                <a:spcBef>
                  <a:spcPct val="0"/>
                </a:spcBef>
                <a:spcAft>
                  <a:spcPct val="0"/>
                </a:spcAft>
                <a:buClr>
                  <a:srgbClr val="CC9900"/>
                </a:buClr>
                <a:buFont typeface="Wingdings" panose="05000000000000000000" pitchFamily="2" charset="2"/>
                <a:buChar char="n"/>
              </a:pPr>
              <a:endParaRPr lang="zh-CN" altLang="en-US" sz="2130" kern="0">
                <a:solidFill>
                  <a:srgbClr val="000000"/>
                </a:solidFill>
                <a:latin typeface="Huawei Sans" panose="020C0503030203020204" pitchFamily="34" charset="0"/>
                <a:ea typeface="方正兰亭黑简体" panose="02000000000000000000" charset="-122"/>
              </a:endParaRPr>
            </a:p>
          </p:txBody>
        </p:sp>
        <p:sp>
          <p:nvSpPr>
            <p:cNvPr id="35" name="右箭头 54"/>
            <p:cNvSpPr/>
            <p:nvPr/>
          </p:nvSpPr>
          <p:spPr>
            <a:xfrm>
              <a:off x="24364293" y="4320534"/>
              <a:ext cx="979671" cy="810097"/>
            </a:xfrm>
            <a:prstGeom prst="rightArrow">
              <a:avLst/>
            </a:prstGeom>
            <a:grpFill/>
            <a:ln w="15875">
              <a:solidFill>
                <a:srgbClr val="C7000B"/>
              </a:solidFill>
            </a:ln>
            <a:effectLst/>
          </p:spPr>
          <p:txBody>
            <a:bodyPr vert="horz" wrap="square" lIns="121872" tIns="60936" rIns="121872" bIns="60936" numCol="1" rtlCol="0" anchor="t" anchorCtr="0" compatLnSpc="1"/>
            <a:lstStyle/>
            <a:p>
              <a:pPr fontAlgn="base">
                <a:spcBef>
                  <a:spcPct val="0"/>
                </a:spcBef>
                <a:spcAft>
                  <a:spcPct val="0"/>
                </a:spcAft>
                <a:buClr>
                  <a:srgbClr val="CC9900"/>
                </a:buClr>
                <a:buFont typeface="Wingdings" panose="05000000000000000000" pitchFamily="2" charset="2"/>
                <a:buChar char="n"/>
              </a:pPr>
              <a:endParaRPr lang="zh-CN" altLang="en-US" sz="2130" kern="0">
                <a:solidFill>
                  <a:srgbClr val="000000"/>
                </a:solidFill>
                <a:latin typeface="Huawei Sans" panose="020C0503030203020204" pitchFamily="34" charset="0"/>
                <a:ea typeface="方正兰亭黑简体" panose="02000000000000000000" charset="-122"/>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t>Brief History of Chinese Compt. Tech</a:t>
            </a:r>
            <a:endParaRPr lang="zh-CN" altLang="en-US" dirty="0"/>
          </a:p>
        </p:txBody>
      </p:sp>
      <p:sp>
        <p:nvSpPr>
          <p:cNvPr id="7" name="内容占位符 6"/>
          <p:cNvSpPr>
            <a:spLocks noGrp="1"/>
          </p:cNvSpPr>
          <p:nvPr>
            <p:ph sz="quarter" idx="13"/>
          </p:nvPr>
        </p:nvSpPr>
        <p:spPr/>
        <p:txBody>
          <a:bodyPr/>
          <a:lstStyle/>
          <a:p>
            <a:r>
              <a:rPr lang="en-US" altLang="zh-CN" dirty="0"/>
              <a:t>3.0</a:t>
            </a:r>
            <a:endParaRPr lang="zh-CN" altLang="en-US" dirty="0"/>
          </a:p>
        </p:txBody>
      </p:sp>
      <p:pic>
        <p:nvPicPr>
          <p:cNvPr id="8" name="图片 7"/>
          <p:cNvPicPr>
            <a:picLocks noChangeAspect="1"/>
          </p:cNvPicPr>
          <p:nvPr/>
        </p:nvPicPr>
        <p:blipFill>
          <a:blip r:embed="rId1"/>
          <a:stretch>
            <a:fillRect/>
          </a:stretch>
        </p:blipFill>
        <p:spPr>
          <a:xfrm>
            <a:off x="-286265" y="1397965"/>
            <a:ext cx="4247656" cy="2389307"/>
          </a:xfrm>
          <a:prstGeom prst="rect">
            <a:avLst/>
          </a:prstGeom>
        </p:spPr>
      </p:pic>
      <p:sp>
        <p:nvSpPr>
          <p:cNvPr id="9" name="矩形 8"/>
          <p:cNvSpPr/>
          <p:nvPr/>
        </p:nvSpPr>
        <p:spPr>
          <a:xfrm flipH="1">
            <a:off x="4988151" y="1434011"/>
            <a:ext cx="2689123" cy="399954"/>
          </a:xfrm>
          <a:prstGeom prst="rect">
            <a:avLst/>
          </a:prstGeom>
        </p:spPr>
        <p:txBody>
          <a:bodyPr wrap="square">
            <a:spAutoFit/>
          </a:bodyPr>
          <a:lstStyle/>
          <a:p>
            <a:pPr algn="ctr" defTabSz="553720"/>
            <a:r>
              <a:rPr lang="en-US" altLang="zh-CN" sz="2000" b="1" dirty="0">
                <a:latin typeface="Huawei Sans" panose="020C0503030203020204" pitchFamily="34" charset="0"/>
                <a:ea typeface="方正兰亭黑简体" panose="02000000000000000000" charset="-122"/>
              </a:rPr>
              <a:t>17</a:t>
            </a:r>
            <a:r>
              <a:rPr lang="zh-CN" altLang="en-US" sz="2000" b="1" dirty="0">
                <a:latin typeface="Huawei Sans" panose="020C0503030203020204" pitchFamily="34" charset="0"/>
                <a:ea typeface="方正兰亭黑简体" panose="02000000000000000000" charset="-122"/>
              </a:rPr>
              <a:t>年的工程工艺积累</a:t>
            </a:r>
            <a:endParaRPr lang="zh-CN" altLang="en-US" sz="2000" b="1" dirty="0">
              <a:latin typeface="Huawei Sans" panose="020C0503030203020204" pitchFamily="34" charset="0"/>
              <a:ea typeface="方正兰亭黑简体" panose="02000000000000000000" charset="-122"/>
            </a:endParaRPr>
          </a:p>
        </p:txBody>
      </p:sp>
      <p:sp>
        <p:nvSpPr>
          <p:cNvPr id="10" name="圆角矩形 18"/>
          <p:cNvSpPr/>
          <p:nvPr/>
        </p:nvSpPr>
        <p:spPr>
          <a:xfrm>
            <a:off x="3896312" y="2541463"/>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lstStyle/>
          <a:p>
            <a:pPr fontAlgn="base">
              <a:spcBef>
                <a:spcPct val="0"/>
              </a:spcBef>
              <a:spcAft>
                <a:spcPct val="0"/>
              </a:spcAft>
              <a:buClr>
                <a:srgbClr val="CC9900"/>
              </a:buClr>
              <a:buFont typeface="Wingdings" panose="05000000000000000000" pitchFamily="2" charset="2"/>
              <a:buChar char="n"/>
            </a:pPr>
            <a:endParaRPr lang="zh-CN" altLang="en-US" sz="2130" kern="0" dirty="0">
              <a:solidFill>
                <a:srgbClr val="000000"/>
              </a:solidFill>
              <a:latin typeface="Huawei Sans" panose="020C0503030203020204" pitchFamily="34" charset="0"/>
              <a:ea typeface="方正兰亭黑简体" panose="02000000000000000000" charset="-122"/>
            </a:endParaRPr>
          </a:p>
        </p:txBody>
      </p:sp>
      <p:sp>
        <p:nvSpPr>
          <p:cNvPr id="11" name="圆角矩形 18"/>
          <p:cNvSpPr/>
          <p:nvPr/>
        </p:nvSpPr>
        <p:spPr>
          <a:xfrm>
            <a:off x="5369504" y="2498379"/>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lstStyle/>
          <a:p>
            <a:pPr fontAlgn="base">
              <a:spcBef>
                <a:spcPct val="0"/>
              </a:spcBef>
              <a:spcAft>
                <a:spcPct val="0"/>
              </a:spcAft>
              <a:buClr>
                <a:srgbClr val="CC9900"/>
              </a:buClr>
              <a:buFont typeface="Wingdings" panose="05000000000000000000" pitchFamily="2" charset="2"/>
              <a:buChar char="n"/>
            </a:pPr>
            <a:endParaRPr lang="zh-CN" altLang="en-US" sz="2130" kern="0" dirty="0">
              <a:solidFill>
                <a:srgbClr val="000000"/>
              </a:solidFill>
              <a:latin typeface="Huawei Sans" panose="020C0503030203020204" pitchFamily="34" charset="0"/>
              <a:ea typeface="方正兰亭黑简体" panose="02000000000000000000" charset="-122"/>
            </a:endParaRPr>
          </a:p>
        </p:txBody>
      </p:sp>
      <p:sp>
        <p:nvSpPr>
          <p:cNvPr id="12" name="椭圆 11"/>
          <p:cNvSpPr/>
          <p:nvPr/>
        </p:nvSpPr>
        <p:spPr>
          <a:xfrm>
            <a:off x="5359966" y="2662443"/>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rPr>
              <a:t>高速互联</a:t>
            </a:r>
            <a:endParaRPr lang="zh-CN" altLang="en-US"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endParaRPr>
          </a:p>
        </p:txBody>
      </p:sp>
      <p:sp>
        <p:nvSpPr>
          <p:cNvPr id="13" name="圆角矩形 18"/>
          <p:cNvSpPr/>
          <p:nvPr/>
        </p:nvSpPr>
        <p:spPr>
          <a:xfrm>
            <a:off x="6811471" y="2535639"/>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lstStyle/>
          <a:p>
            <a:pPr fontAlgn="base">
              <a:spcBef>
                <a:spcPct val="0"/>
              </a:spcBef>
              <a:spcAft>
                <a:spcPct val="0"/>
              </a:spcAft>
              <a:buClr>
                <a:srgbClr val="CC9900"/>
              </a:buClr>
              <a:buFont typeface="Wingdings" panose="05000000000000000000" pitchFamily="2" charset="2"/>
              <a:buChar char="n"/>
            </a:pPr>
            <a:endParaRPr lang="zh-CN" altLang="en-US" sz="2130" kern="0" dirty="0">
              <a:solidFill>
                <a:srgbClr val="000000"/>
              </a:solidFill>
              <a:latin typeface="Huawei Sans" panose="020C0503030203020204" pitchFamily="34" charset="0"/>
              <a:ea typeface="方正兰亭黑简体" panose="02000000000000000000" charset="-122"/>
            </a:endParaRPr>
          </a:p>
        </p:txBody>
      </p:sp>
      <p:sp>
        <p:nvSpPr>
          <p:cNvPr id="14" name="椭圆 13"/>
          <p:cNvSpPr/>
          <p:nvPr/>
        </p:nvSpPr>
        <p:spPr>
          <a:xfrm>
            <a:off x="6801934" y="2662443"/>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rPr>
              <a:t>可靠</a:t>
            </a:r>
            <a:endParaRPr lang="en-US" altLang="zh-CN"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endParaRPr>
          </a:p>
          <a:p>
            <a:pPr algn="ctr"/>
            <a:r>
              <a:rPr lang="zh-CN" altLang="en-US"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rPr>
              <a:t>设计</a:t>
            </a:r>
            <a:endParaRPr lang="zh-CN" altLang="en-US"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endParaRPr>
          </a:p>
        </p:txBody>
      </p:sp>
      <p:sp>
        <p:nvSpPr>
          <p:cNvPr id="15" name="圆角矩形 18"/>
          <p:cNvSpPr/>
          <p:nvPr/>
        </p:nvSpPr>
        <p:spPr>
          <a:xfrm>
            <a:off x="8211285" y="2498379"/>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lstStyle/>
          <a:p>
            <a:pPr fontAlgn="base">
              <a:spcBef>
                <a:spcPct val="0"/>
              </a:spcBef>
              <a:spcAft>
                <a:spcPct val="0"/>
              </a:spcAft>
              <a:buClr>
                <a:srgbClr val="CC9900"/>
              </a:buClr>
              <a:buFont typeface="Wingdings" panose="05000000000000000000" pitchFamily="2" charset="2"/>
              <a:buChar char="n"/>
            </a:pPr>
            <a:endParaRPr lang="zh-CN" altLang="en-US" sz="2130" kern="0" dirty="0">
              <a:solidFill>
                <a:srgbClr val="000000"/>
              </a:solidFill>
              <a:latin typeface="Huawei Sans" panose="020C0503030203020204" pitchFamily="34" charset="0"/>
              <a:ea typeface="方正兰亭黑简体" panose="02000000000000000000" charset="-122"/>
            </a:endParaRPr>
          </a:p>
        </p:txBody>
      </p:sp>
      <p:sp>
        <p:nvSpPr>
          <p:cNvPr id="16" name="椭圆 15"/>
          <p:cNvSpPr/>
          <p:nvPr/>
        </p:nvSpPr>
        <p:spPr>
          <a:xfrm>
            <a:off x="8201747" y="2656619"/>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rPr>
              <a:t>质量品控</a:t>
            </a:r>
            <a:endParaRPr lang="zh-CN" altLang="en-US"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endParaRPr>
          </a:p>
        </p:txBody>
      </p:sp>
      <p:sp>
        <p:nvSpPr>
          <p:cNvPr id="17" name="矩形 16"/>
          <p:cNvSpPr/>
          <p:nvPr/>
        </p:nvSpPr>
        <p:spPr>
          <a:xfrm>
            <a:off x="3429000" y="1889800"/>
            <a:ext cx="2177329" cy="361355"/>
          </a:xfrm>
          <a:prstGeom prst="rect">
            <a:avLst/>
          </a:prstGeom>
        </p:spPr>
        <p:txBody>
          <a:bodyPr wrap="square">
            <a:spAutoFit/>
          </a:bodyPr>
          <a:lstStyle/>
          <a:p>
            <a:pPr algn="ctr">
              <a:lnSpc>
                <a:spcPct val="125000"/>
              </a:lnSpc>
            </a:pPr>
            <a:r>
              <a:rPr lang="en-US" altLang="zh-CN" sz="1400" kern="0" dirty="0">
                <a:solidFill>
                  <a:srgbClr val="1D1D1A"/>
                </a:solidFill>
                <a:latin typeface="Huawei Sans" panose="020C0503030203020204" pitchFamily="34" charset="0"/>
                <a:ea typeface="方正兰亭黑简体" panose="02000000000000000000" charset="-122"/>
              </a:rPr>
              <a:t>40</a:t>
            </a:r>
            <a:r>
              <a:rPr lang="zh-CN" altLang="en-US" sz="1400" kern="0" dirty="0">
                <a:solidFill>
                  <a:srgbClr val="1D1D1A"/>
                </a:solidFill>
                <a:latin typeface="Huawei Sans" panose="020C0503030203020204" pitchFamily="34" charset="0"/>
                <a:ea typeface="方正兰亭黑简体" panose="02000000000000000000" charset="-122"/>
              </a:rPr>
              <a:t>度以上异常高温运行</a:t>
            </a:r>
            <a:endParaRPr lang="en-US" altLang="zh-CN" sz="1400" kern="0" dirty="0">
              <a:solidFill>
                <a:srgbClr val="1D1D1A"/>
              </a:solidFill>
              <a:latin typeface="Huawei Sans" panose="020C0503030203020204" pitchFamily="34" charset="0"/>
              <a:ea typeface="方正兰亭黑简体" panose="02000000000000000000" charset="-122"/>
            </a:endParaRPr>
          </a:p>
        </p:txBody>
      </p:sp>
      <p:sp>
        <p:nvSpPr>
          <p:cNvPr id="18" name="矩形 17"/>
          <p:cNvSpPr/>
          <p:nvPr/>
        </p:nvSpPr>
        <p:spPr>
          <a:xfrm>
            <a:off x="4110498" y="3595404"/>
            <a:ext cx="2150144" cy="307537"/>
          </a:xfrm>
          <a:prstGeom prst="rect">
            <a:avLst/>
          </a:prstGeom>
        </p:spPr>
        <p:txBody>
          <a:bodyPr wrap="square">
            <a:spAutoFit/>
          </a:bodyPr>
          <a:lstStyle/>
          <a:p>
            <a:pPr algn="ctr" defTabSz="687070"/>
            <a:r>
              <a:rPr lang="en-US" altLang="zh-CN" sz="1400" kern="0" dirty="0">
                <a:solidFill>
                  <a:srgbClr val="1D1D1A"/>
                </a:solidFill>
                <a:latin typeface="Huawei Sans" panose="020C0503030203020204" pitchFamily="34" charset="0"/>
                <a:ea typeface="方正兰亭黑简体" panose="02000000000000000000" charset="-122"/>
              </a:rPr>
              <a:t>56G/112G</a:t>
            </a:r>
            <a:r>
              <a:rPr lang="zh-CN" altLang="en-US" sz="1400" kern="0" dirty="0">
                <a:solidFill>
                  <a:srgbClr val="1D1D1A"/>
                </a:solidFill>
                <a:latin typeface="Huawei Sans" panose="020C0503030203020204" pitchFamily="34" charset="0"/>
                <a:ea typeface="方正兰亭黑简体" panose="02000000000000000000" charset="-122"/>
              </a:rPr>
              <a:t>板级高速互联</a:t>
            </a:r>
            <a:endParaRPr lang="zh-CN" altLang="en-US" sz="1400" kern="0" dirty="0">
              <a:solidFill>
                <a:srgbClr val="1D1D1A"/>
              </a:solidFill>
              <a:latin typeface="Huawei Sans" panose="020C0503030203020204" pitchFamily="34" charset="0"/>
              <a:ea typeface="方正兰亭黑简体" panose="02000000000000000000" charset="-122"/>
            </a:endParaRPr>
          </a:p>
        </p:txBody>
      </p:sp>
      <p:sp>
        <p:nvSpPr>
          <p:cNvPr id="19" name="矩形 18"/>
          <p:cNvSpPr/>
          <p:nvPr/>
        </p:nvSpPr>
        <p:spPr>
          <a:xfrm>
            <a:off x="6260962" y="1889800"/>
            <a:ext cx="2220434" cy="361355"/>
          </a:xfrm>
          <a:prstGeom prst="rect">
            <a:avLst/>
          </a:prstGeom>
        </p:spPr>
        <p:txBody>
          <a:bodyPr wrap="square">
            <a:spAutoFit/>
          </a:bodyPr>
          <a:lstStyle/>
          <a:p>
            <a:pPr algn="ctr">
              <a:lnSpc>
                <a:spcPct val="125000"/>
              </a:lnSpc>
              <a:defRPr/>
            </a:pPr>
            <a:r>
              <a:rPr lang="zh-CN" altLang="en-US" sz="1400" kern="0" dirty="0">
                <a:solidFill>
                  <a:srgbClr val="1D1D1A"/>
                </a:solidFill>
                <a:latin typeface="Huawei Sans" panose="020C0503030203020204" pitchFamily="34" charset="0"/>
                <a:ea typeface="方正兰亭黑简体" panose="02000000000000000000" charset="-122"/>
              </a:rPr>
              <a:t>无源背板</a:t>
            </a:r>
            <a:r>
              <a:rPr lang="en-US" altLang="zh-CN" sz="1400" kern="0" dirty="0">
                <a:solidFill>
                  <a:srgbClr val="1D1D1A"/>
                </a:solidFill>
                <a:latin typeface="Huawei Sans" panose="020C0503030203020204" pitchFamily="34" charset="0"/>
                <a:ea typeface="方正兰亭黑简体" panose="02000000000000000000" charset="-122"/>
              </a:rPr>
              <a:t>&amp;</a:t>
            </a:r>
            <a:r>
              <a:rPr lang="zh-CN" altLang="en-US" sz="1400" kern="0" dirty="0">
                <a:solidFill>
                  <a:srgbClr val="1D1D1A"/>
                </a:solidFill>
                <a:latin typeface="Huawei Sans" panose="020C0503030203020204" pitchFamily="34" charset="0"/>
                <a:ea typeface="方正兰亭黑简体" panose="02000000000000000000" charset="-122"/>
              </a:rPr>
              <a:t>三重硬盘抗震</a:t>
            </a:r>
            <a:endParaRPr lang="zh-CN" altLang="en-US" sz="1400" kern="0" dirty="0">
              <a:solidFill>
                <a:srgbClr val="1D1D1A"/>
              </a:solidFill>
              <a:latin typeface="Huawei Sans" panose="020C0503030203020204" pitchFamily="34" charset="0"/>
              <a:ea typeface="方正兰亭黑简体" panose="02000000000000000000" charset="-122"/>
            </a:endParaRPr>
          </a:p>
        </p:txBody>
      </p:sp>
      <p:sp>
        <p:nvSpPr>
          <p:cNvPr id="20" name="矩形 19"/>
          <p:cNvSpPr/>
          <p:nvPr/>
        </p:nvSpPr>
        <p:spPr>
          <a:xfrm>
            <a:off x="7138097" y="3595404"/>
            <a:ext cx="1893981" cy="307537"/>
          </a:xfrm>
          <a:prstGeom prst="rect">
            <a:avLst/>
          </a:prstGeom>
          <a:ln>
            <a:noFill/>
          </a:ln>
        </p:spPr>
        <p:txBody>
          <a:bodyPr wrap="square">
            <a:spAutoFit/>
          </a:bodyPr>
          <a:lstStyle/>
          <a:p>
            <a:pPr algn="ctr" defTabSz="687070"/>
            <a:r>
              <a:rPr lang="zh-CN" altLang="en-US" sz="1400" kern="0" dirty="0">
                <a:solidFill>
                  <a:srgbClr val="1D1D1A"/>
                </a:solidFill>
                <a:latin typeface="Huawei Sans" panose="020C0503030203020204" pitchFamily="34" charset="0"/>
                <a:ea typeface="方正兰亭黑简体" panose="02000000000000000000" charset="-122"/>
              </a:rPr>
              <a:t>故障率低于业界</a:t>
            </a:r>
            <a:r>
              <a:rPr lang="en-US" altLang="zh-CN" sz="1400" kern="0" dirty="0">
                <a:solidFill>
                  <a:srgbClr val="1D1D1A"/>
                </a:solidFill>
                <a:latin typeface="Huawei Sans" panose="020C0503030203020204" pitchFamily="34" charset="0"/>
                <a:ea typeface="方正兰亭黑简体" panose="02000000000000000000" charset="-122"/>
              </a:rPr>
              <a:t>15%</a:t>
            </a:r>
            <a:endParaRPr lang="en-US" altLang="zh-CN" sz="1400" kern="0" dirty="0">
              <a:solidFill>
                <a:srgbClr val="1D1D1A"/>
              </a:solidFill>
              <a:latin typeface="Huawei Sans" panose="020C0503030203020204" pitchFamily="34" charset="0"/>
              <a:ea typeface="方正兰亭黑简体" panose="02000000000000000000" charset="-122"/>
            </a:endParaRPr>
          </a:p>
        </p:txBody>
      </p:sp>
      <p:grpSp>
        <p:nvGrpSpPr>
          <p:cNvPr id="21" name="组合 20"/>
          <p:cNvGrpSpPr/>
          <p:nvPr/>
        </p:nvGrpSpPr>
        <p:grpSpPr>
          <a:xfrm>
            <a:off x="3616469" y="2233605"/>
            <a:ext cx="1503452" cy="305490"/>
            <a:chOff x="2316521" y="5293359"/>
            <a:chExt cx="2280920" cy="463465"/>
          </a:xfrm>
        </p:grpSpPr>
        <p:sp>
          <p:nvSpPr>
            <p:cNvPr id="22" name="任意多边形: 形状 3"/>
            <p:cNvSpPr/>
            <p:nvPr/>
          </p:nvSpPr>
          <p:spPr>
            <a:xfrm>
              <a:off x="2316521"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charset="-122"/>
              </a:endParaRPr>
            </a:p>
          </p:txBody>
        </p:sp>
        <p:sp>
          <p:nvSpPr>
            <p:cNvPr id="23" name="任意多边形: 形状 5"/>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charset="-122"/>
              </a:endParaRPr>
            </a:p>
          </p:txBody>
        </p:sp>
      </p:grpSp>
      <p:grpSp>
        <p:nvGrpSpPr>
          <p:cNvPr id="24" name="组合 23"/>
          <p:cNvGrpSpPr/>
          <p:nvPr/>
        </p:nvGrpSpPr>
        <p:grpSpPr>
          <a:xfrm>
            <a:off x="6461157" y="2227781"/>
            <a:ext cx="1503452" cy="305490"/>
            <a:chOff x="2194560" y="5293359"/>
            <a:chExt cx="2280920" cy="463465"/>
          </a:xfrm>
        </p:grpSpPr>
        <p:sp>
          <p:nvSpPr>
            <p:cNvPr id="25" name="任意多边形: 形状 143"/>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charset="-122"/>
              </a:endParaRPr>
            </a:p>
          </p:txBody>
        </p:sp>
        <p:sp>
          <p:nvSpPr>
            <p:cNvPr id="26" name="任意多边形: 形状 144"/>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charset="-122"/>
              </a:endParaRPr>
            </a:p>
          </p:txBody>
        </p:sp>
      </p:grpSp>
      <p:sp>
        <p:nvSpPr>
          <p:cNvPr id="27" name="任意多边形: 形状 146"/>
          <p:cNvSpPr/>
          <p:nvPr/>
        </p:nvSpPr>
        <p:spPr>
          <a:xfrm flipV="1">
            <a:off x="4518875" y="3603696"/>
            <a:ext cx="1503452"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charset="-122"/>
            </a:endParaRPr>
          </a:p>
        </p:txBody>
      </p:sp>
      <p:sp>
        <p:nvSpPr>
          <p:cNvPr id="28" name="任意多边形: 形状 147"/>
          <p:cNvSpPr/>
          <p:nvPr/>
        </p:nvSpPr>
        <p:spPr>
          <a:xfrm flipH="1" flipV="1">
            <a:off x="5752500" y="3298527"/>
            <a:ext cx="30135" cy="305490"/>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charset="-122"/>
            </a:endParaRPr>
          </a:p>
        </p:txBody>
      </p:sp>
      <p:sp>
        <p:nvSpPr>
          <p:cNvPr id="29" name="任意多边形: 形状 149"/>
          <p:cNvSpPr/>
          <p:nvPr/>
        </p:nvSpPr>
        <p:spPr>
          <a:xfrm flipV="1">
            <a:off x="7360655" y="3603696"/>
            <a:ext cx="1503452"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charset="-122"/>
            </a:endParaRPr>
          </a:p>
        </p:txBody>
      </p:sp>
      <p:sp>
        <p:nvSpPr>
          <p:cNvPr id="30" name="任意多边形: 形状 150"/>
          <p:cNvSpPr/>
          <p:nvPr/>
        </p:nvSpPr>
        <p:spPr>
          <a:xfrm flipH="1" flipV="1">
            <a:off x="8594281" y="3298527"/>
            <a:ext cx="30135" cy="305490"/>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charset="-122"/>
            </a:endParaRPr>
          </a:p>
        </p:txBody>
      </p:sp>
      <p:sp>
        <p:nvSpPr>
          <p:cNvPr id="31" name="椭圆 30"/>
          <p:cNvSpPr/>
          <p:nvPr/>
        </p:nvSpPr>
        <p:spPr>
          <a:xfrm>
            <a:off x="3887167" y="2662443"/>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rPr>
              <a:t>液冷</a:t>
            </a:r>
            <a:endParaRPr lang="zh-CN" altLang="en-US"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endParaRPr>
          </a:p>
          <a:p>
            <a:pPr algn="ctr"/>
            <a:r>
              <a:rPr lang="zh-CN" altLang="en-US"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rPr>
              <a:t>散热</a:t>
            </a:r>
            <a:endParaRPr lang="zh-CN" altLang="en-US" sz="1600" b="1" kern="0" dirty="0">
              <a:solidFill>
                <a:schemeClr val="bg1"/>
              </a:solidFill>
              <a:latin typeface="Huawei Sans" panose="020C0503030203020204" pitchFamily="34" charset="0"/>
              <a:ea typeface="方正兰亭黑简体" panose="02000000000000000000" charset="-122"/>
              <a:cs typeface="Arial" panose="020B0604020202020204" pitchFamily="34" charset="0"/>
            </a:endParaRPr>
          </a:p>
        </p:txBody>
      </p:sp>
      <p:sp>
        <p:nvSpPr>
          <p:cNvPr id="34" name="圆角矩形 84"/>
          <p:cNvSpPr/>
          <p:nvPr/>
        </p:nvSpPr>
        <p:spPr>
          <a:xfrm>
            <a:off x="76200" y="4132901"/>
            <a:ext cx="8633993" cy="2082290"/>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ln>
          <a:effectLst>
            <a:outerShdw blurRad="50800" dist="38100" dir="2700000" algn="tl" rotWithShape="0">
              <a:prstClr val="black">
                <a:alpha val="40000"/>
              </a:prstClr>
            </a:outerShdw>
          </a:effectLst>
        </p:spPr>
        <p:txBody>
          <a:bodyPr wrap="none" lIns="118918" tIns="59462" rIns="118918" bIns="59462" anchor="ctr"/>
          <a:lstStyle/>
          <a:p>
            <a:pPr defTabSz="1189355"/>
            <a:endParaRPr lang="zh-CN" altLang="en-US" sz="1600" kern="0">
              <a:solidFill>
                <a:sysClr val="windowText" lastClr="000000"/>
              </a:solidFill>
              <a:latin typeface="Huawei Sans" panose="020C0503030203020204" pitchFamily="34" charset="0"/>
              <a:ea typeface="方正兰亭黑简体" panose="02000000000000000000" charset="-122"/>
              <a:sym typeface="Arial" panose="020B0604020202020204" pitchFamily="34" charset="0"/>
            </a:endParaRPr>
          </a:p>
        </p:txBody>
      </p:sp>
      <p:sp>
        <p:nvSpPr>
          <p:cNvPr id="35" name="TaiShan 2290/5280/5290…"/>
          <p:cNvSpPr txBox="1"/>
          <p:nvPr/>
        </p:nvSpPr>
        <p:spPr>
          <a:xfrm>
            <a:off x="1623980" y="4845941"/>
            <a:ext cx="1048019" cy="409740"/>
          </a:xfrm>
          <a:prstGeom prst="rect">
            <a:avLst/>
          </a:prstGeom>
          <a:ln w="12700">
            <a:miter lim="400000"/>
          </a:ln>
        </p:spPr>
        <p:txBody>
          <a:bodyPr wrap="square" lIns="20080" tIns="20080" rIns="20080" bIns="20080"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5280</a:t>
            </a:r>
            <a:endPar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endParaRPr>
          </a:p>
          <a:p>
            <a:pPr lvl="1"/>
            <a:r>
              <a:rPr lang="en-US" altLang="zh-CN"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4U40</a:t>
            </a:r>
            <a:r>
              <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盘存储型</a:t>
            </a:r>
            <a:endParaRPr lang="en-US" sz="1200" dirty="0">
              <a:solidFill>
                <a:schemeClr val="tx1"/>
              </a:solidFill>
              <a:latin typeface="Huawei Sans" panose="020C0503030203020204" pitchFamily="34" charset="0"/>
              <a:ea typeface="方正兰亭黑简体" panose="02000000000000000000" charset="-122"/>
              <a:sym typeface="Helvetica"/>
            </a:endParaRPr>
          </a:p>
        </p:txBody>
      </p:sp>
      <p:sp>
        <p:nvSpPr>
          <p:cNvPr id="36" name="TaiShan X6000…"/>
          <p:cNvSpPr txBox="1"/>
          <p:nvPr/>
        </p:nvSpPr>
        <p:spPr>
          <a:xfrm>
            <a:off x="7198213" y="4873920"/>
            <a:ext cx="1642554" cy="409740"/>
          </a:xfrm>
          <a:prstGeom prst="rect">
            <a:avLst/>
          </a:prstGeom>
          <a:ln w="12700">
            <a:miter lim="400000"/>
          </a:ln>
        </p:spPr>
        <p:txBody>
          <a:bodyPr wrap="square" lIns="20080" tIns="20080" rIns="20080" bIns="20080"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X6000</a:t>
            </a:r>
            <a:endPar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endParaRPr>
          </a:p>
          <a:p>
            <a:pPr lvl="1"/>
            <a:r>
              <a:rPr lang="en-US" altLang="zh-CN"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2U4</a:t>
            </a:r>
            <a:r>
              <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节点高密型</a:t>
            </a:r>
            <a:endPar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endParaRPr>
          </a:p>
        </p:txBody>
      </p:sp>
      <p:sp>
        <p:nvSpPr>
          <p:cNvPr id="37" name="TaiShan 2280…"/>
          <p:cNvSpPr txBox="1"/>
          <p:nvPr/>
        </p:nvSpPr>
        <p:spPr>
          <a:xfrm>
            <a:off x="2960024" y="4855266"/>
            <a:ext cx="1048019" cy="409740"/>
          </a:xfrm>
          <a:prstGeom prst="rect">
            <a:avLst/>
          </a:prstGeom>
          <a:ln w="12700">
            <a:miter lim="400000"/>
          </a:ln>
        </p:spPr>
        <p:txBody>
          <a:bodyPr wrap="square" lIns="20080" tIns="20080" rIns="20080" bIns="20080"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2280</a:t>
            </a:r>
            <a:endPar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endParaRPr>
          </a:p>
          <a:p>
            <a:pPr lvl="1"/>
            <a:r>
              <a:rPr lang="en-US" altLang="zh-CN"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2U2</a:t>
            </a:r>
            <a:r>
              <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路均衡型</a:t>
            </a:r>
            <a:endPar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endParaRPr>
          </a:p>
        </p:txBody>
      </p:sp>
      <p:sp>
        <p:nvSpPr>
          <p:cNvPr id="39" name="直接箭头连接符 27"/>
          <p:cNvSpPr/>
          <p:nvPr/>
        </p:nvSpPr>
        <p:spPr>
          <a:xfrm>
            <a:off x="184217" y="4418310"/>
            <a:ext cx="3598594" cy="1664"/>
          </a:xfrm>
          <a:prstGeom prst="line">
            <a:avLst/>
          </a:prstGeom>
          <a:ln w="28575">
            <a:solidFill>
              <a:srgbClr val="0B9CE5"/>
            </a:solidFill>
            <a:miter lim="400000"/>
            <a:headEnd type="oval"/>
            <a:tailEnd type="oval"/>
          </a:ln>
        </p:spPr>
        <p:txBody>
          <a:bodyPr lIns="72732" tIns="72732" rIns="72732" bIns="72732" anchor="ctr"/>
          <a:lstStyle/>
          <a:p>
            <a:pPr defTabSz="836295"/>
            <a:endParaRPr sz="3000" dirty="0">
              <a:solidFill>
                <a:srgbClr val="1D1D1A"/>
              </a:solidFill>
              <a:latin typeface="Huawei Sans" panose="020C0503030203020204" pitchFamily="34" charset="0"/>
              <a:ea typeface="方正兰亭黑简体" panose="02000000000000000000" charset="-122"/>
              <a:sym typeface="Calibri" panose="020F0502020204030204"/>
            </a:endParaRPr>
          </a:p>
        </p:txBody>
      </p:sp>
      <p:sp>
        <p:nvSpPr>
          <p:cNvPr id="40" name="直接箭头连接符 27"/>
          <p:cNvSpPr/>
          <p:nvPr/>
        </p:nvSpPr>
        <p:spPr>
          <a:xfrm flipV="1">
            <a:off x="5033878" y="4411743"/>
            <a:ext cx="3548108" cy="7399"/>
          </a:xfrm>
          <a:prstGeom prst="line">
            <a:avLst/>
          </a:prstGeom>
          <a:ln w="28575">
            <a:solidFill>
              <a:srgbClr val="0B9CE5"/>
            </a:solidFill>
            <a:miter lim="400000"/>
            <a:headEnd type="oval"/>
            <a:tailEnd type="oval"/>
          </a:ln>
        </p:spPr>
        <p:txBody>
          <a:bodyPr lIns="72732" tIns="72732" rIns="72732" bIns="72732" anchor="ctr"/>
          <a:lstStyle/>
          <a:p>
            <a:pPr defTabSz="836295"/>
            <a:endParaRPr sz="3000" dirty="0">
              <a:solidFill>
                <a:srgbClr val="1D1D1A"/>
              </a:solidFill>
              <a:latin typeface="Huawei Sans" panose="020C0503030203020204" pitchFamily="34" charset="0"/>
              <a:ea typeface="方正兰亭黑简体" panose="02000000000000000000" charset="-122"/>
              <a:sym typeface="Calibri" panose="020F0502020204030204"/>
            </a:endParaRPr>
          </a:p>
        </p:txBody>
      </p:sp>
      <p:sp>
        <p:nvSpPr>
          <p:cNvPr id="43" name="矩形 42"/>
          <p:cNvSpPr/>
          <p:nvPr/>
        </p:nvSpPr>
        <p:spPr>
          <a:xfrm flipH="1">
            <a:off x="3290175" y="4243179"/>
            <a:ext cx="2252778" cy="338422"/>
          </a:xfrm>
          <a:prstGeom prst="rect">
            <a:avLst/>
          </a:prstGeom>
        </p:spPr>
        <p:txBody>
          <a:bodyPr wrap="square">
            <a:spAutoFit/>
          </a:bodyPr>
          <a:lstStyle/>
          <a:p>
            <a:pPr algn="ctr" defTabSz="553720"/>
            <a:r>
              <a:rPr lang="zh-CN" altLang="en-US" sz="1600" b="1" dirty="0">
                <a:latin typeface="Huawei Sans" panose="020C0503030203020204" pitchFamily="34" charset="0"/>
                <a:ea typeface="方正兰亭黑简体" panose="02000000000000000000" charset="-122"/>
              </a:rPr>
              <a:t>数据中心</a:t>
            </a:r>
            <a:endParaRPr lang="zh-CN" altLang="en-US" sz="1600" b="1" dirty="0">
              <a:latin typeface="Huawei Sans" panose="020C0503030203020204" pitchFamily="34" charset="0"/>
              <a:ea typeface="方正兰亭黑简体" panose="02000000000000000000" charset="-122"/>
            </a:endParaRPr>
          </a:p>
        </p:txBody>
      </p:sp>
      <p:sp>
        <p:nvSpPr>
          <p:cNvPr id="45" name="矩形 44"/>
          <p:cNvSpPr/>
          <p:nvPr/>
        </p:nvSpPr>
        <p:spPr>
          <a:xfrm flipH="1">
            <a:off x="514052" y="4496856"/>
            <a:ext cx="2337483" cy="307657"/>
          </a:xfrm>
          <a:prstGeom prst="rect">
            <a:avLst/>
          </a:prstGeom>
        </p:spPr>
        <p:txBody>
          <a:bodyPr wrap="square">
            <a:spAutoFit/>
          </a:bodyPr>
          <a:lstStyle/>
          <a:p>
            <a:pPr algn="ctr" defTabSz="553720"/>
            <a:r>
              <a:rPr lang="zh-CN" altLang="en-US" sz="1400" b="1" dirty="0">
                <a:latin typeface="Huawei Sans" panose="020C0503030203020204" pitchFamily="34" charset="0"/>
                <a:ea typeface="方正兰亭黑简体" panose="02000000000000000000" charset="-122"/>
              </a:rPr>
              <a:t>存储密集型</a:t>
            </a:r>
            <a:endParaRPr lang="zh-CN" altLang="en-US" sz="1400" b="1" dirty="0">
              <a:latin typeface="Huawei Sans" panose="020C0503030203020204" pitchFamily="34" charset="0"/>
              <a:ea typeface="方正兰亭黑简体" panose="02000000000000000000" charset="-122"/>
            </a:endParaRPr>
          </a:p>
        </p:txBody>
      </p:sp>
      <p:sp>
        <p:nvSpPr>
          <p:cNvPr id="46" name="矩形 45"/>
          <p:cNvSpPr/>
          <p:nvPr/>
        </p:nvSpPr>
        <p:spPr>
          <a:xfrm flipH="1">
            <a:off x="6282646" y="4496856"/>
            <a:ext cx="2337483" cy="307657"/>
          </a:xfrm>
          <a:prstGeom prst="rect">
            <a:avLst/>
          </a:prstGeom>
        </p:spPr>
        <p:txBody>
          <a:bodyPr wrap="square">
            <a:spAutoFit/>
          </a:bodyPr>
          <a:lstStyle/>
          <a:p>
            <a:pPr algn="ctr" defTabSz="553720"/>
            <a:r>
              <a:rPr lang="zh-CN" altLang="en-US" sz="1400" b="1" dirty="0">
                <a:latin typeface="Huawei Sans" panose="020C0503030203020204" pitchFamily="34" charset="0"/>
                <a:ea typeface="方正兰亭黑简体" panose="02000000000000000000" charset="-122"/>
              </a:rPr>
              <a:t>计算密集型</a:t>
            </a:r>
            <a:endParaRPr lang="zh-CN" altLang="en-US" sz="1400" b="1" dirty="0">
              <a:latin typeface="Huawei Sans" panose="020C0503030203020204" pitchFamily="34" charset="0"/>
              <a:ea typeface="方正兰亭黑简体" panose="02000000000000000000" charset="-122"/>
            </a:endParaRPr>
          </a:p>
        </p:txBody>
      </p:sp>
      <p:sp>
        <p:nvSpPr>
          <p:cNvPr id="47" name="TaiShan 2280…"/>
          <p:cNvSpPr txBox="1"/>
          <p:nvPr/>
        </p:nvSpPr>
        <p:spPr>
          <a:xfrm>
            <a:off x="4278971" y="4845939"/>
            <a:ext cx="1211279" cy="409740"/>
          </a:xfrm>
          <a:prstGeom prst="rect">
            <a:avLst/>
          </a:prstGeom>
          <a:ln w="12700">
            <a:miter lim="400000"/>
          </a:ln>
        </p:spPr>
        <p:txBody>
          <a:bodyPr wrap="square" lIns="20080" tIns="20080" rIns="20080" bIns="20080"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1280</a:t>
            </a:r>
            <a:endPar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endParaRPr>
          </a:p>
          <a:p>
            <a:pPr lvl="1"/>
            <a:r>
              <a:rPr lang="en-US" altLang="zh-CN"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1U2</a:t>
            </a:r>
            <a:r>
              <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路高密型</a:t>
            </a:r>
            <a:endPar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endParaRPr>
          </a:p>
        </p:txBody>
      </p:sp>
      <p:pic>
        <p:nvPicPr>
          <p:cNvPr id="48" name="图片 47"/>
          <p:cNvPicPr>
            <a:picLocks noChangeAspect="1"/>
          </p:cNvPicPr>
          <p:nvPr/>
        </p:nvPicPr>
        <p:blipFill>
          <a:blip r:embed="rId2"/>
          <a:stretch>
            <a:fillRect/>
          </a:stretch>
        </p:blipFill>
        <p:spPr>
          <a:xfrm>
            <a:off x="102031" y="5255676"/>
            <a:ext cx="1462250" cy="752729"/>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sp>
        <p:nvSpPr>
          <p:cNvPr id="49" name="TaiShan 2290/5280/5290…"/>
          <p:cNvSpPr txBox="1"/>
          <p:nvPr/>
        </p:nvSpPr>
        <p:spPr>
          <a:xfrm>
            <a:off x="287936" y="4845940"/>
            <a:ext cx="1048019" cy="409740"/>
          </a:xfrm>
          <a:prstGeom prst="rect">
            <a:avLst/>
          </a:prstGeom>
          <a:ln w="12700">
            <a:miter lim="400000"/>
          </a:ln>
        </p:spPr>
        <p:txBody>
          <a:bodyPr wrap="square" lIns="20080" tIns="20080" rIns="20080" bIns="20080"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5290</a:t>
            </a:r>
            <a:endPar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endParaRPr>
          </a:p>
          <a:p>
            <a:pPr lvl="1"/>
            <a:r>
              <a:rPr lang="en-US" altLang="zh-CN"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4U72</a:t>
            </a:r>
            <a:r>
              <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盘存储型</a:t>
            </a:r>
            <a:endParaRPr lang="en-US" sz="1200" dirty="0">
              <a:solidFill>
                <a:schemeClr val="tx1"/>
              </a:solidFill>
              <a:latin typeface="Huawei Sans" panose="020C0503030203020204" pitchFamily="34" charset="0"/>
              <a:ea typeface="方正兰亭黑简体" panose="02000000000000000000" charset="-122"/>
              <a:sym typeface="Helvetica"/>
            </a:endParaRPr>
          </a:p>
        </p:txBody>
      </p:sp>
      <p:pic>
        <p:nvPicPr>
          <p:cNvPr id="50" name="图片 49"/>
          <p:cNvPicPr>
            <a:picLocks noChangeAspect="1"/>
          </p:cNvPicPr>
          <p:nvPr/>
        </p:nvPicPr>
        <p:blipFill>
          <a:blip r:embed="rId3"/>
          <a:stretch>
            <a:fillRect/>
          </a:stretch>
        </p:blipFill>
        <p:spPr>
          <a:xfrm>
            <a:off x="2985544" y="5255675"/>
            <a:ext cx="1204381" cy="752729"/>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51" name="图片 50"/>
          <p:cNvPicPr>
            <a:picLocks noChangeAspect="1"/>
          </p:cNvPicPr>
          <p:nvPr/>
        </p:nvPicPr>
        <p:blipFill>
          <a:blip r:embed="rId4"/>
          <a:stretch>
            <a:fillRect/>
          </a:stretch>
        </p:blipFill>
        <p:spPr>
          <a:xfrm>
            <a:off x="1590111" y="5255861"/>
            <a:ext cx="1356553" cy="752543"/>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52" name="图片 51"/>
          <p:cNvPicPr>
            <a:picLocks noChangeAspect="1"/>
          </p:cNvPicPr>
          <p:nvPr/>
        </p:nvPicPr>
        <p:blipFill>
          <a:blip r:embed="rId5"/>
          <a:stretch>
            <a:fillRect/>
          </a:stretch>
        </p:blipFill>
        <p:spPr>
          <a:xfrm>
            <a:off x="7370240" y="5274005"/>
            <a:ext cx="1264913" cy="623958"/>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54" name="图片 53"/>
          <p:cNvPicPr>
            <a:picLocks noChangeAspect="1"/>
          </p:cNvPicPr>
          <p:nvPr/>
        </p:nvPicPr>
        <p:blipFill>
          <a:blip r:embed="rId6"/>
          <a:stretch>
            <a:fillRect/>
          </a:stretch>
        </p:blipFill>
        <p:spPr>
          <a:xfrm>
            <a:off x="4416633" y="5282362"/>
            <a:ext cx="1114283" cy="587622"/>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55" name="图片 54"/>
          <p:cNvPicPr>
            <a:picLocks noChangeAspect="1"/>
          </p:cNvPicPr>
          <p:nvPr/>
        </p:nvPicPr>
        <p:blipFill>
          <a:blip r:embed="rId7"/>
          <a:stretch>
            <a:fillRect/>
          </a:stretch>
        </p:blipFill>
        <p:spPr>
          <a:xfrm>
            <a:off x="5829169" y="5265006"/>
            <a:ext cx="1342178" cy="632957"/>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sp>
        <p:nvSpPr>
          <p:cNvPr id="56" name="TaiShan 2280…"/>
          <p:cNvSpPr txBox="1"/>
          <p:nvPr/>
        </p:nvSpPr>
        <p:spPr>
          <a:xfrm>
            <a:off x="4511607" y="5882548"/>
            <a:ext cx="938257" cy="225218"/>
          </a:xfrm>
          <a:prstGeom prst="rect">
            <a:avLst/>
          </a:prstGeom>
          <a:ln w="12700">
            <a:miter lim="400000"/>
          </a:ln>
        </p:spPr>
        <p:txBody>
          <a:bodyPr wrap="square" lIns="20080" tIns="20080" rIns="20080" bIns="20080"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a:t>
            </a:r>
            <a:r>
              <a:rPr lang="zh-CN" altLang="en-US"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新产品</a:t>
            </a:r>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a:t>
            </a:r>
            <a:endPar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endParaRPr>
          </a:p>
        </p:txBody>
      </p:sp>
      <p:sp>
        <p:nvSpPr>
          <p:cNvPr id="57" name="TaiShan 2280…"/>
          <p:cNvSpPr txBox="1"/>
          <p:nvPr/>
        </p:nvSpPr>
        <p:spPr>
          <a:xfrm>
            <a:off x="6031129" y="5882546"/>
            <a:ext cx="938257" cy="225218"/>
          </a:xfrm>
          <a:prstGeom prst="rect">
            <a:avLst/>
          </a:prstGeom>
          <a:ln w="12700">
            <a:miter lim="400000"/>
          </a:ln>
        </p:spPr>
        <p:txBody>
          <a:bodyPr wrap="square" lIns="20080" tIns="20080" rIns="20080" bIns="20080"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a:t>
            </a:r>
            <a:r>
              <a:rPr lang="zh-CN" altLang="en-US"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新产品</a:t>
            </a:r>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a:t>
            </a:r>
            <a:endPar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endParaRPr>
          </a:p>
        </p:txBody>
      </p:sp>
      <p:sp>
        <p:nvSpPr>
          <p:cNvPr id="58" name="TaiShan 2280…"/>
          <p:cNvSpPr txBox="1"/>
          <p:nvPr/>
        </p:nvSpPr>
        <p:spPr>
          <a:xfrm>
            <a:off x="342816" y="5974046"/>
            <a:ext cx="938257" cy="225218"/>
          </a:xfrm>
          <a:prstGeom prst="rect">
            <a:avLst/>
          </a:prstGeom>
          <a:ln w="12700">
            <a:miter lim="400000"/>
          </a:ln>
        </p:spPr>
        <p:txBody>
          <a:bodyPr wrap="square" lIns="20080" tIns="20080" rIns="20080" bIns="20080"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a:t>
            </a:r>
            <a:r>
              <a:rPr lang="zh-CN" altLang="en-US"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新产品</a:t>
            </a:r>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a:t>
            </a:r>
            <a:endPar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endParaRPr>
          </a:p>
        </p:txBody>
      </p:sp>
      <p:sp>
        <p:nvSpPr>
          <p:cNvPr id="60" name="TaiShan 2280…"/>
          <p:cNvSpPr txBox="1"/>
          <p:nvPr/>
        </p:nvSpPr>
        <p:spPr>
          <a:xfrm>
            <a:off x="5761177" y="4845936"/>
            <a:ext cx="1211279" cy="409740"/>
          </a:xfrm>
          <a:prstGeom prst="rect">
            <a:avLst/>
          </a:prstGeom>
          <a:ln w="12700">
            <a:miter lim="400000"/>
          </a:ln>
        </p:spPr>
        <p:txBody>
          <a:bodyPr wrap="square" lIns="20080" tIns="20080" rIns="20080" bIns="20080" anchor="ctr">
            <a:spAutoFit/>
          </a:bodyPr>
          <a:lstStyle>
            <a:defPPr>
              <a:defRPr lang="en-US"/>
            </a:defPPr>
            <a:lvl2pPr marL="0" lvl="1" algn="ctr" defTabSz="128270">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rPr>
              <a:t>2480</a:t>
            </a:r>
            <a:endParaRPr lang="en-US" altLang="zh-CN" sz="1200" dirty="0">
              <a:solidFill>
                <a:schemeClr val="tx1"/>
              </a:solidFill>
              <a:latin typeface="Huawei Sans" panose="020C0503030203020204" pitchFamily="34" charset="0"/>
              <a:ea typeface="方正兰亭黑简体" panose="02000000000000000000" charset="-122"/>
              <a:cs typeface="Arial" panose="020B0604020202020204" pitchFamily="34" charset="0"/>
              <a:sym typeface="微软雅黑" panose="020B0503020204020204" pitchFamily="34" charset="-122"/>
            </a:endParaRPr>
          </a:p>
          <a:p>
            <a:pPr lvl="1"/>
            <a:r>
              <a:rPr lang="en-US" altLang="zh-CN"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2U4</a:t>
            </a:r>
            <a:r>
              <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rPr>
              <a:t>路高性能型</a:t>
            </a:r>
            <a:endParaRPr lang="zh-CN" altLang="en-US" sz="1200" dirty="0">
              <a:solidFill>
                <a:schemeClr val="tx1"/>
              </a:solidFill>
              <a:latin typeface="Huawei Sans" panose="020C0503030203020204" pitchFamily="34" charset="0"/>
              <a:ea typeface="方正兰亭黑简体" panose="02000000000000000000" charset="-122"/>
              <a:sym typeface="微软雅黑" panose="020B0503020204020204" pitchFamily="34" charset="-122"/>
            </a:endParaRPr>
          </a:p>
        </p:txBody>
      </p:sp>
      <p:pic>
        <p:nvPicPr>
          <p:cNvPr id="62" name="图片 61"/>
          <p:cNvPicPr>
            <a:picLocks noChangeAspect="1"/>
          </p:cNvPicPr>
          <p:nvPr/>
        </p:nvPicPr>
        <p:blipFill>
          <a:blip r:embed="rId8"/>
          <a:stretch>
            <a:fillRect/>
          </a:stretch>
        </p:blipFill>
        <p:spPr>
          <a:xfrm>
            <a:off x="6621349" y="4024384"/>
            <a:ext cx="2630467" cy="29121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Fastest CPU in NSCSCC 2017</a:t>
            </a:r>
            <a:endParaRPr lang="en-US" dirty="0"/>
          </a:p>
          <a:p>
            <a:pPr lvl="1"/>
            <a:r>
              <a:rPr lang="en-US" dirty="0"/>
              <a:t>MIPS</a:t>
            </a:r>
            <a:endParaRPr lang="en-US" dirty="0"/>
          </a:p>
          <a:p>
            <a:pPr lvl="1"/>
            <a:r>
              <a:rPr lang="en-US" dirty="0"/>
              <a:t>92.6MHz in Xilinx Arty FPGA (with 40% IO delay Assumption)</a:t>
            </a:r>
            <a:endParaRPr lang="en-US" dirty="0"/>
          </a:p>
          <a:p>
            <a:pPr lvl="1"/>
            <a:r>
              <a:rPr lang="en-US" dirty="0"/>
              <a:t> 3.712x </a:t>
            </a:r>
            <a:r>
              <a:rPr lang="en-US" dirty="0" err="1"/>
              <a:t>Loongson</a:t>
            </a:r>
            <a:r>
              <a:rPr lang="en-US" dirty="0"/>
              <a:t> Open Source CPU </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NSCSCC 2017</a:t>
            </a:r>
            <a:endParaRPr lang="en-US" dirty="0"/>
          </a:p>
        </p:txBody>
      </p:sp>
      <p:sp>
        <p:nvSpPr>
          <p:cNvPr id="7" name="Content Placeholder 6"/>
          <p:cNvSpPr>
            <a:spLocks noGrp="1"/>
          </p:cNvSpPr>
          <p:nvPr>
            <p:ph sz="quarter" idx="13"/>
          </p:nvPr>
        </p:nvSpPr>
        <p:spPr/>
        <p:txBody>
          <a:bodyPr/>
          <a:lstStyle/>
          <a:p>
            <a:endParaRPr lang="en-US"/>
          </a:p>
        </p:txBody>
      </p:sp>
      <p:pic>
        <p:nvPicPr>
          <p:cNvPr id="9" name="Picture 8"/>
          <p:cNvPicPr>
            <a:picLocks noChangeAspect="1"/>
          </p:cNvPicPr>
          <p:nvPr/>
        </p:nvPicPr>
        <p:blipFill>
          <a:blip r:embed="rId1"/>
          <a:stretch>
            <a:fillRect/>
          </a:stretch>
        </p:blipFill>
        <p:spPr>
          <a:xfrm>
            <a:off x="508000" y="4075986"/>
            <a:ext cx="3378200" cy="2248614"/>
          </a:xfrm>
          <a:prstGeom prst="rect">
            <a:avLst/>
          </a:prstGeom>
        </p:spPr>
      </p:pic>
      <p:pic>
        <p:nvPicPr>
          <p:cNvPr id="10" name="Picture 9"/>
          <p:cNvPicPr>
            <a:picLocks noChangeAspect="1"/>
          </p:cNvPicPr>
          <p:nvPr/>
        </p:nvPicPr>
        <p:blipFill>
          <a:blip r:embed="rId2"/>
          <a:stretch>
            <a:fillRect/>
          </a:stretch>
        </p:blipFill>
        <p:spPr>
          <a:xfrm>
            <a:off x="5061831" y="4075986"/>
            <a:ext cx="3624969" cy="224861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Tsinghua University</a:t>
            </a:r>
            <a:endParaRPr lang="en-US" altLang="zh-CN" dirty="0"/>
          </a:p>
          <a:p>
            <a:r>
              <a:rPr lang="en-US" altLang="zh-CN" dirty="0"/>
              <a:t>Northwestern </a:t>
            </a:r>
            <a:r>
              <a:rPr lang="en-US" altLang="zh-CN" dirty="0" err="1"/>
              <a:t>Polytechincal</a:t>
            </a:r>
            <a:r>
              <a:rPr lang="en-US" altLang="zh-CN" dirty="0"/>
              <a:t> University</a:t>
            </a:r>
            <a:endParaRPr lang="en-US" altLang="zh-CN" dirty="0"/>
          </a:p>
          <a:p>
            <a:r>
              <a:rPr lang="zh-CN" altLang="en-US" dirty="0"/>
              <a:t>航空计算技术研究所</a:t>
            </a:r>
            <a:endParaRPr lang="en-US" altLang="zh-CN" dirty="0"/>
          </a:p>
          <a:p>
            <a:r>
              <a:rPr lang="zh-CN" altLang="en-US" dirty="0"/>
              <a:t>北京航天微电子技术研究所</a:t>
            </a:r>
            <a:endParaRPr lang="en-US" altLang="zh-CN" dirty="0"/>
          </a:p>
          <a:p>
            <a:r>
              <a:rPr lang="en-US" altLang="zh-CN" dirty="0"/>
              <a:t>……</a:t>
            </a:r>
            <a:endParaRPr lang="zh-CN" altLang="en-US" dirty="0"/>
          </a:p>
        </p:txBody>
      </p:sp>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t>Brief History of Chinese Compt. Tech.</a:t>
            </a:r>
            <a:endParaRPr lang="zh-CN" altLang="en-US" dirty="0"/>
          </a:p>
        </p:txBody>
      </p:sp>
      <p:sp>
        <p:nvSpPr>
          <p:cNvPr id="7" name="内容占位符 6"/>
          <p:cNvSpPr>
            <a:spLocks noGrp="1"/>
          </p:cNvSpPr>
          <p:nvPr>
            <p:ph sz="quarter" idx="13"/>
          </p:nvPr>
        </p:nvSpPr>
        <p:spPr/>
        <p:txBody>
          <a:bodyPr/>
          <a:lstStyle/>
          <a:p>
            <a:r>
              <a:rPr lang="en-US" altLang="zh-CN" dirty="0"/>
              <a:t>3.0</a:t>
            </a:r>
            <a:endParaRPr lang="zh-CN" altLang="en-US" dirty="0"/>
          </a:p>
        </p:txBody>
      </p:sp>
      <p:pic>
        <p:nvPicPr>
          <p:cNvPr id="8" name="图片 7"/>
          <p:cNvPicPr>
            <a:picLocks noChangeAspect="1" noChangeArrowheads="1"/>
          </p:cNvPicPr>
          <p:nvPr/>
        </p:nvPicPr>
        <p:blipFill>
          <a:blip r:embed="rId1"/>
          <a:srcRect/>
          <a:stretch>
            <a:fillRect/>
          </a:stretch>
        </p:blipFill>
        <p:spPr bwMode="auto">
          <a:xfrm>
            <a:off x="1889869" y="3835721"/>
            <a:ext cx="999269" cy="74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noChangeArrowheads="1"/>
          </p:cNvPicPr>
          <p:nvPr/>
        </p:nvPicPr>
        <p:blipFill>
          <a:blip r:embed="rId2"/>
          <a:srcRect/>
          <a:stretch>
            <a:fillRect/>
          </a:stretch>
        </p:blipFill>
        <p:spPr bwMode="auto">
          <a:xfrm>
            <a:off x="2995584" y="3813534"/>
            <a:ext cx="1102407" cy="7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应用 dsp1394"/>
          <p:cNvPicPr>
            <a:picLocks noChangeAspect="1" noChangeArrowheads="1"/>
          </p:cNvPicPr>
          <p:nvPr/>
        </p:nvPicPr>
        <p:blipFill>
          <a:blip r:embed="rId3"/>
          <a:srcRect/>
          <a:stretch>
            <a:fillRect/>
          </a:stretch>
        </p:blipFill>
        <p:spPr bwMode="auto">
          <a:xfrm>
            <a:off x="3892665" y="4645170"/>
            <a:ext cx="835945" cy="82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内容占位符 6"/>
          <p:cNvPicPr>
            <a:picLocks noChangeAspect="1" noChangeArrowheads="1"/>
          </p:cNvPicPr>
          <p:nvPr/>
        </p:nvPicPr>
        <p:blipFill>
          <a:blip r:embed="rId4"/>
          <a:srcRect/>
          <a:stretch>
            <a:fillRect/>
          </a:stretch>
        </p:blipFill>
        <p:spPr bwMode="auto">
          <a:xfrm>
            <a:off x="3116038" y="5550348"/>
            <a:ext cx="1379840" cy="75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内容占位符 4"/>
          <p:cNvPicPr>
            <a:picLocks noChangeAspect="1" noChangeArrowheads="1"/>
          </p:cNvPicPr>
          <p:nvPr/>
        </p:nvPicPr>
        <p:blipFill>
          <a:blip r:embed="rId5"/>
          <a:srcRect/>
          <a:stretch>
            <a:fillRect/>
          </a:stretch>
        </p:blipFill>
        <p:spPr bwMode="auto">
          <a:xfrm>
            <a:off x="4641902" y="5559034"/>
            <a:ext cx="1384761" cy="75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clip_image002"/>
          <p:cNvPicPr>
            <a:picLocks noChangeAspect="1" noChangeArrowheads="1"/>
          </p:cNvPicPr>
          <p:nvPr/>
        </p:nvPicPr>
        <p:blipFill>
          <a:blip r:embed="rId6"/>
          <a:srcRect/>
          <a:stretch>
            <a:fillRect/>
          </a:stretch>
        </p:blipFill>
        <p:spPr bwMode="auto">
          <a:xfrm>
            <a:off x="4195519" y="3808372"/>
            <a:ext cx="1790617" cy="76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DSC01798"/>
          <p:cNvPicPr>
            <a:picLocks noChangeAspect="1" noChangeArrowheads="1"/>
          </p:cNvPicPr>
          <p:nvPr/>
        </p:nvPicPr>
        <p:blipFill>
          <a:blip r:embed="rId7"/>
          <a:srcRect/>
          <a:stretch>
            <a:fillRect/>
          </a:stretch>
        </p:blipFill>
        <p:spPr bwMode="auto">
          <a:xfrm>
            <a:off x="1848678" y="5559034"/>
            <a:ext cx="1121335" cy="839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descr="DSC02474"/>
          <p:cNvPicPr>
            <a:picLocks noChangeAspect="1" noChangeArrowheads="1"/>
          </p:cNvPicPr>
          <p:nvPr/>
        </p:nvPicPr>
        <p:blipFill>
          <a:blip r:embed="rId8"/>
          <a:srcRect/>
          <a:stretch>
            <a:fillRect/>
          </a:stretch>
        </p:blipFill>
        <p:spPr bwMode="auto">
          <a:xfrm>
            <a:off x="2971934" y="4673827"/>
            <a:ext cx="812232" cy="8013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7E6E6"/>
                  </a:outerShdw>
                </a:effectLst>
              </a14:hiddenEffects>
            </a:ext>
          </a:extLst>
        </p:spPr>
      </p:pic>
      <p:pic>
        <p:nvPicPr>
          <p:cNvPr id="16" name="Picture 13" descr="板子"/>
          <p:cNvPicPr>
            <a:picLocks noChangeAspect="1" noChangeArrowheads="1"/>
          </p:cNvPicPr>
          <p:nvPr/>
        </p:nvPicPr>
        <p:blipFill>
          <a:blip r:embed="rId9"/>
          <a:srcRect/>
          <a:stretch>
            <a:fillRect/>
          </a:stretch>
        </p:blipFill>
        <p:spPr bwMode="auto">
          <a:xfrm>
            <a:off x="5135762" y="4589309"/>
            <a:ext cx="893241" cy="936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p:cNvPicPr>
            <a:picLocks noChangeAspect="1" noChangeArrowheads="1"/>
          </p:cNvPicPr>
          <p:nvPr/>
        </p:nvPicPr>
        <p:blipFill>
          <a:blip r:embed="rId10"/>
          <a:srcRect/>
          <a:stretch>
            <a:fillRect/>
          </a:stretch>
        </p:blipFill>
        <p:spPr bwMode="auto">
          <a:xfrm>
            <a:off x="1878105" y="4673827"/>
            <a:ext cx="1031475" cy="80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914400"/>
            <a:ext cx="4754944" cy="5410200"/>
          </a:xfrm>
        </p:spPr>
        <p:txBody>
          <a:bodyPr>
            <a:normAutofit/>
          </a:bodyPr>
          <a:lstStyle/>
          <a:p>
            <a:pPr>
              <a:buClr>
                <a:srgbClr val="2003F3"/>
              </a:buClr>
              <a:buFont typeface="Wingdings" panose="05000000000000000000" pitchFamily="2" charset="2"/>
              <a:buChar char="Ø"/>
            </a:pPr>
            <a:r>
              <a:rPr lang="en-US" sz="2400" dirty="0"/>
              <a:t>ENIAC (Electronic Numerical Integrator and Computer, Feb 14, 1946)</a:t>
            </a:r>
            <a:endParaRPr lang="en-US" sz="2400" dirty="0"/>
          </a:p>
          <a:p>
            <a:pPr lvl="1">
              <a:buFont typeface="Wingdings" panose="05000000000000000000" pitchFamily="2" charset="2"/>
              <a:buChar char="Ø"/>
            </a:pPr>
            <a:r>
              <a:rPr lang="en-US" sz="2000" dirty="0"/>
              <a:t>Beginning of computers as a main role in IT Roadmap</a:t>
            </a:r>
            <a:endParaRPr lang="en-US" sz="2000" dirty="0"/>
          </a:p>
          <a:p>
            <a:pPr lvl="2"/>
            <a:endParaRPr lang="en-US" sz="1800" dirty="0"/>
          </a:p>
        </p:txBody>
      </p:sp>
      <p:sp>
        <p:nvSpPr>
          <p:cNvPr id="8" name="Title 7"/>
          <p:cNvSpPr>
            <a:spLocks noGrp="1"/>
          </p:cNvSpPr>
          <p:nvPr>
            <p:ph type="title"/>
          </p:nvPr>
        </p:nvSpPr>
        <p:spPr/>
        <p:txBody>
          <a:bodyPr/>
          <a:lstStyle/>
          <a:p>
            <a:r>
              <a:rPr lang="en-US" altLang="zh-CN" dirty="0"/>
              <a:t>2</a:t>
            </a:r>
            <a:r>
              <a:rPr lang="zh-CN" altLang="en-US" dirty="0"/>
              <a:t> </a:t>
            </a:r>
            <a:r>
              <a:rPr lang="en-US" altLang="zh-CN" dirty="0"/>
              <a:t>Great Inventions of IT</a:t>
            </a:r>
            <a:endParaRPr lang="en-US" dirty="0"/>
          </a:p>
        </p:txBody>
      </p:sp>
      <p:sp>
        <p:nvSpPr>
          <p:cNvPr id="11" name="Content Placeholder 10"/>
          <p:cNvSpPr>
            <a:spLocks noGrp="1"/>
          </p:cNvSpPr>
          <p:nvPr>
            <p:ph sz="quarter" idx="13"/>
          </p:nvPr>
        </p:nvSpPr>
        <p:spPr/>
        <p:txBody>
          <a:bodyPr/>
          <a:lstStyle/>
          <a:p>
            <a:r>
              <a:rPr lang="en-US" dirty="0"/>
              <a:t>3.1</a:t>
            </a:r>
            <a:endParaRPr lang="en-US" dirty="0"/>
          </a:p>
        </p:txBody>
      </p:sp>
      <p:pic>
        <p:nvPicPr>
          <p:cNvPr id="12" name="Picture 11"/>
          <p:cNvPicPr>
            <a:picLocks noChangeAspect="1"/>
          </p:cNvPicPr>
          <p:nvPr/>
        </p:nvPicPr>
        <p:blipFill>
          <a:blip r:embed="rId1"/>
          <a:stretch>
            <a:fillRect/>
          </a:stretch>
        </p:blipFill>
        <p:spPr>
          <a:xfrm>
            <a:off x="5410200" y="985376"/>
            <a:ext cx="3589734" cy="2743200"/>
          </a:xfrm>
          <a:prstGeom prst="rect">
            <a:avLst/>
          </a:prstGeom>
        </p:spPr>
      </p:pic>
      <p:sp>
        <p:nvSpPr>
          <p:cNvPr id="13" name="TextBox 12"/>
          <p:cNvSpPr txBox="1"/>
          <p:nvPr/>
        </p:nvSpPr>
        <p:spPr>
          <a:xfrm>
            <a:off x="5616590" y="3705767"/>
            <a:ext cx="3581400" cy="430887"/>
          </a:xfrm>
          <a:prstGeom prst="rect">
            <a:avLst/>
          </a:prstGeom>
          <a:noFill/>
        </p:spPr>
        <p:txBody>
          <a:bodyPr wrap="square" rtlCol="0">
            <a:spAutoFit/>
          </a:bodyPr>
          <a:lstStyle/>
          <a:p>
            <a:r>
              <a:rPr lang="en-US" sz="1100" dirty="0"/>
              <a:t>Glen Beck (background) and Betty Snyder(foreground) program ENIAC in BRL building 328. (U.S. Army photo)</a:t>
            </a:r>
            <a:endParaRPr lang="en-US" sz="1100" dirty="0"/>
          </a:p>
        </p:txBody>
      </p:sp>
      <p:grpSp>
        <p:nvGrpSpPr>
          <p:cNvPr id="18" name="Group 17"/>
          <p:cNvGrpSpPr/>
          <p:nvPr/>
        </p:nvGrpSpPr>
        <p:grpSpPr>
          <a:xfrm>
            <a:off x="5112498" y="4215462"/>
            <a:ext cx="2240802" cy="2324950"/>
            <a:chOff x="5254869" y="4153325"/>
            <a:chExt cx="2240802" cy="2324950"/>
          </a:xfrm>
        </p:grpSpPr>
        <p:pic>
          <p:nvPicPr>
            <p:cNvPr id="14" name="Picture 13"/>
            <p:cNvPicPr>
              <a:picLocks noChangeAspect="1"/>
            </p:cNvPicPr>
            <p:nvPr/>
          </p:nvPicPr>
          <p:blipFill>
            <a:blip r:embed="rId2"/>
            <a:stretch>
              <a:fillRect/>
            </a:stretch>
          </p:blipFill>
          <p:spPr>
            <a:xfrm>
              <a:off x="5254869" y="4153325"/>
              <a:ext cx="2198077" cy="1747869"/>
            </a:xfrm>
            <a:prstGeom prst="rect">
              <a:avLst/>
            </a:prstGeom>
          </p:spPr>
        </p:pic>
        <p:sp>
          <p:nvSpPr>
            <p:cNvPr id="15" name="TextBox 14"/>
            <p:cNvSpPr txBox="1"/>
            <p:nvPr/>
          </p:nvSpPr>
          <p:spPr>
            <a:xfrm>
              <a:off x="5449994" y="5901194"/>
              <a:ext cx="2045677" cy="577081"/>
            </a:xfrm>
            <a:prstGeom prst="rect">
              <a:avLst/>
            </a:prstGeom>
            <a:noFill/>
          </p:spPr>
          <p:txBody>
            <a:bodyPr wrap="square" rtlCol="0">
              <a:spAutoFit/>
            </a:bodyPr>
            <a:lstStyle/>
            <a:p>
              <a:r>
                <a:rPr lang="en-US" sz="1050"/>
                <a:t>Photo of (from left) J. </a:t>
              </a:r>
              <a:r>
                <a:rPr lang="en-US" sz="1050" dirty="0"/>
                <a:t>Bardeen, W. Shockley and W. Brattain, the inventors of the transistor, 1948.</a:t>
              </a:r>
              <a:endParaRPr lang="en-US" sz="1050" dirty="0"/>
            </a:p>
          </p:txBody>
        </p:sp>
      </p:grpSp>
      <p:grpSp>
        <p:nvGrpSpPr>
          <p:cNvPr id="20" name="Group 19"/>
          <p:cNvGrpSpPr/>
          <p:nvPr/>
        </p:nvGrpSpPr>
        <p:grpSpPr>
          <a:xfrm>
            <a:off x="7019388" y="4392756"/>
            <a:ext cx="2362200" cy="2020744"/>
            <a:chOff x="6758354" y="4142516"/>
            <a:chExt cx="2362200" cy="2020744"/>
          </a:xfrm>
        </p:grpSpPr>
        <p:pic>
          <p:nvPicPr>
            <p:cNvPr id="17" name="Picture 16"/>
            <p:cNvPicPr>
              <a:picLocks noChangeAspect="1"/>
            </p:cNvPicPr>
            <p:nvPr/>
          </p:nvPicPr>
          <p:blipFill>
            <a:blip r:embed="rId3"/>
            <a:stretch>
              <a:fillRect/>
            </a:stretch>
          </p:blipFill>
          <p:spPr>
            <a:xfrm>
              <a:off x="6758354" y="4142516"/>
              <a:ext cx="2362200" cy="1570863"/>
            </a:xfrm>
            <a:prstGeom prst="rect">
              <a:avLst/>
            </a:prstGeom>
          </p:spPr>
        </p:pic>
        <p:sp>
          <p:nvSpPr>
            <p:cNvPr id="19" name="TextBox 18"/>
            <p:cNvSpPr txBox="1"/>
            <p:nvPr/>
          </p:nvSpPr>
          <p:spPr>
            <a:xfrm>
              <a:off x="7258050" y="5763150"/>
              <a:ext cx="1741884" cy="400110"/>
            </a:xfrm>
            <a:prstGeom prst="rect">
              <a:avLst/>
            </a:prstGeom>
            <a:noFill/>
          </p:spPr>
          <p:txBody>
            <a:bodyPr wrap="square" rtlCol="0">
              <a:spAutoFit/>
            </a:bodyPr>
            <a:lstStyle/>
            <a:p>
              <a:r>
                <a:rPr lang="en-US" sz="1000" dirty="0"/>
                <a:t>Jack </a:t>
              </a:r>
              <a:r>
                <a:rPr lang="en-US" sz="1000" dirty="0" err="1"/>
                <a:t>Kilby's</a:t>
              </a:r>
              <a:r>
                <a:rPr lang="en-US" sz="1000" dirty="0"/>
                <a:t> original integrated circuit (IC)</a:t>
              </a:r>
              <a:endParaRPr lang="en-US" sz="1000" dirty="0"/>
            </a:p>
          </p:txBody>
        </p:sp>
      </p:grpSp>
      <p:sp>
        <p:nvSpPr>
          <p:cNvPr id="2" name="Date Placeholder 1"/>
          <p:cNvSpPr>
            <a:spLocks noGrp="1"/>
          </p:cNvSpPr>
          <p:nvPr>
            <p:ph type="dt" sz="half" idx="10"/>
          </p:nvPr>
        </p:nvSpPr>
        <p:spPr/>
        <p:txBody>
          <a:bodyPr/>
          <a:lstStyle/>
          <a:p>
            <a:r>
              <a:rPr lang="en-US" altLang="zh-CN"/>
              <a:t>COaA, LEC01 Intro1</a:t>
            </a:r>
            <a:endParaRPr lang="en-US" altLang="zh-CN" dirty="0"/>
          </a:p>
        </p:txBody>
      </p:sp>
      <p:sp>
        <p:nvSpPr>
          <p:cNvPr id="3" name="Slide Number Placeholder 2"/>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矩形 4"/>
          <p:cNvSpPr/>
          <p:nvPr/>
        </p:nvSpPr>
        <p:spPr>
          <a:xfrm>
            <a:off x="526610" y="3302472"/>
            <a:ext cx="4572000" cy="3354765"/>
          </a:xfrm>
          <a:prstGeom prst="rect">
            <a:avLst/>
          </a:prstGeom>
        </p:spPr>
        <p:txBody>
          <a:bodyPr>
            <a:spAutoFit/>
          </a:bodyPr>
          <a:lstStyle/>
          <a:p>
            <a:pPr marL="342900" indent="-342900">
              <a:buClr>
                <a:srgbClr val="2003F3"/>
              </a:buClr>
              <a:buFont typeface="Wingdings" panose="05000000000000000000" pitchFamily="2" charset="2"/>
              <a:buChar char="Ø"/>
            </a:pPr>
            <a:r>
              <a:rPr lang="en-US" altLang="zh-CN" sz="2400" dirty="0"/>
              <a:t>Transistor (1946) and </a:t>
            </a:r>
            <a:br>
              <a:rPr lang="en-US" altLang="zh-CN" sz="2400" dirty="0"/>
            </a:br>
            <a:r>
              <a:rPr lang="en-US" altLang="zh-CN" sz="2400" dirty="0"/>
              <a:t>IC (1957)</a:t>
            </a:r>
            <a:endParaRPr lang="en-US" altLang="zh-CN" sz="2400" dirty="0"/>
          </a:p>
          <a:p>
            <a:pPr marL="800100" lvl="1" indent="-342900">
              <a:buClr>
                <a:srgbClr val="2003F3"/>
              </a:buClr>
              <a:buFont typeface="Wingdings" panose="05000000000000000000" pitchFamily="2" charset="2"/>
              <a:buChar char="Ø"/>
            </a:pPr>
            <a:r>
              <a:rPr lang="en-US" altLang="zh-CN" sz="2000" dirty="0"/>
              <a:t>Moore’s Law </a:t>
            </a:r>
            <a:br>
              <a:rPr lang="en-US" altLang="zh-CN" sz="2000" dirty="0"/>
            </a:br>
            <a:r>
              <a:rPr lang="en-US" altLang="zh-CN" sz="2000" dirty="0"/>
              <a:t>is the observation that the number of transistors in a dense integrated circuit doubles approximately every two years.</a:t>
            </a:r>
            <a:endParaRPr lang="en-US" altLang="zh-CN" sz="2000" dirty="0"/>
          </a:p>
          <a:p>
            <a:pPr marL="1200150" lvl="2" indent="-285750">
              <a:buClr>
                <a:srgbClr val="2003F3"/>
              </a:buClr>
              <a:buFont typeface="Wingdings" panose="05000000000000000000" pitchFamily="2" charset="2"/>
              <a:buChar char="Ø"/>
            </a:pPr>
            <a:r>
              <a:rPr lang="en-US" altLang="zh-CN" sz="1600" dirty="0"/>
              <a:t>Memory Size</a:t>
            </a:r>
            <a:endParaRPr lang="en-US" altLang="zh-CN" sz="1600" dirty="0"/>
          </a:p>
          <a:p>
            <a:pPr marL="1200150" lvl="2" indent="-285750">
              <a:buClr>
                <a:srgbClr val="2003F3"/>
              </a:buClr>
              <a:buFont typeface="Wingdings" panose="05000000000000000000" pitchFamily="2" charset="2"/>
              <a:buChar char="Ø"/>
            </a:pPr>
            <a:r>
              <a:rPr lang="en-US" altLang="zh-CN" sz="1600" dirty="0"/>
              <a:t>Processor Integrations</a:t>
            </a:r>
            <a:endParaRPr lang="en-US" altLang="zh-CN" sz="1600" dirty="0"/>
          </a:p>
          <a:p>
            <a:pPr marL="1200150" lvl="2" indent="-285750">
              <a:buClr>
                <a:srgbClr val="2003F3"/>
              </a:buClr>
              <a:buFont typeface="Wingdings" panose="05000000000000000000" pitchFamily="2" charset="2"/>
              <a:buChar char="Ø"/>
            </a:pPr>
            <a:r>
              <a:rPr lang="en-US" altLang="zh-CN" sz="1600" dirty="0"/>
              <a:t>Communication Bandwidth of Computer</a:t>
            </a:r>
            <a:endParaRPr lang="en-US" altLang="zh-C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Information Tech</a:t>
            </a:r>
            <a:endParaRPr lang="en-US" dirty="0"/>
          </a:p>
        </p:txBody>
      </p:sp>
      <p:sp>
        <p:nvSpPr>
          <p:cNvPr id="7" name="Content Placeholder 6"/>
          <p:cNvSpPr>
            <a:spLocks noGrp="1"/>
          </p:cNvSpPr>
          <p:nvPr>
            <p:ph sz="quarter" idx="13"/>
          </p:nvPr>
        </p:nvSpPr>
        <p:spPr/>
        <p:txBody>
          <a:bodyPr/>
          <a:lstStyle/>
          <a:p>
            <a:r>
              <a:rPr lang="en-US" dirty="0"/>
              <a:t>3.1</a:t>
            </a:r>
            <a:endParaRPr lang="en-US" dirty="0"/>
          </a:p>
        </p:txBody>
      </p:sp>
      <p:pic>
        <p:nvPicPr>
          <p:cNvPr id="8" name="Picture 7"/>
          <p:cNvPicPr>
            <a:picLocks noChangeAspect="1"/>
          </p:cNvPicPr>
          <p:nvPr/>
        </p:nvPicPr>
        <p:blipFill>
          <a:blip r:embed="rId1"/>
          <a:stretch>
            <a:fillRect/>
          </a:stretch>
        </p:blipFill>
        <p:spPr>
          <a:xfrm>
            <a:off x="3124200" y="1828800"/>
            <a:ext cx="2590800" cy="2921000"/>
          </a:xfrm>
          <a:prstGeom prst="rect">
            <a:avLst/>
          </a:prstGeom>
        </p:spPr>
      </p:pic>
      <p:sp>
        <p:nvSpPr>
          <p:cNvPr id="9" name="TextBox 8"/>
          <p:cNvSpPr txBox="1"/>
          <p:nvPr/>
        </p:nvSpPr>
        <p:spPr>
          <a:xfrm>
            <a:off x="457200" y="2222782"/>
            <a:ext cx="2667000" cy="1292662"/>
          </a:xfrm>
          <a:prstGeom prst="rect">
            <a:avLst/>
          </a:prstGeom>
          <a:noFill/>
        </p:spPr>
        <p:txBody>
          <a:bodyPr wrap="square" rtlCol="0" anchor="ctr">
            <a:spAutoFit/>
          </a:bodyPr>
          <a:lstStyle/>
          <a:p>
            <a:pPr algn="ctr"/>
            <a:r>
              <a:rPr lang="en-US" sz="2400" b="1" dirty="0">
                <a:solidFill>
                  <a:srgbClr val="0D00CD"/>
                </a:solidFill>
              </a:rPr>
              <a:t>Information Theory</a:t>
            </a:r>
            <a:endParaRPr lang="en-US" sz="2400" b="1" dirty="0">
              <a:solidFill>
                <a:srgbClr val="0D00CD"/>
              </a:solidFill>
            </a:endParaRPr>
          </a:p>
          <a:p>
            <a:pPr algn="ctr"/>
            <a:r>
              <a:rPr lang="en-US" dirty="0" err="1"/>
              <a:t>Eg</a:t>
            </a:r>
            <a:r>
              <a:rPr lang="en-US" dirty="0"/>
              <a:t>. Nyquist–Shannon sampling theorem</a:t>
            </a:r>
            <a:endParaRPr lang="en-US" dirty="0"/>
          </a:p>
          <a:p>
            <a:pPr algn="ctr"/>
            <a:r>
              <a:rPr lang="en-US" dirty="0"/>
              <a:t> </a:t>
            </a:r>
            <a:endParaRPr lang="en-US" dirty="0"/>
          </a:p>
        </p:txBody>
      </p:sp>
      <p:sp>
        <p:nvSpPr>
          <p:cNvPr id="10" name="TextBox 9"/>
          <p:cNvSpPr txBox="1"/>
          <p:nvPr/>
        </p:nvSpPr>
        <p:spPr>
          <a:xfrm>
            <a:off x="5715000" y="2246228"/>
            <a:ext cx="2590799" cy="1292662"/>
          </a:xfrm>
          <a:prstGeom prst="rect">
            <a:avLst/>
          </a:prstGeom>
          <a:noFill/>
        </p:spPr>
        <p:txBody>
          <a:bodyPr wrap="square" rtlCol="0" anchor="ctr">
            <a:spAutoFit/>
          </a:bodyPr>
          <a:lstStyle/>
          <a:p>
            <a:pPr algn="ctr"/>
            <a:r>
              <a:rPr lang="en-US" sz="2400" b="1" dirty="0">
                <a:solidFill>
                  <a:srgbClr val="0D00CD"/>
                </a:solidFill>
              </a:rPr>
              <a:t>Computing Theory</a:t>
            </a:r>
            <a:endParaRPr lang="en-US" sz="2400" b="1" dirty="0">
              <a:solidFill>
                <a:srgbClr val="0D00CD"/>
              </a:solidFill>
            </a:endParaRPr>
          </a:p>
          <a:p>
            <a:pPr algn="ctr"/>
            <a:r>
              <a:rPr lang="en-US" dirty="0" err="1"/>
              <a:t>Eg</a:t>
            </a:r>
            <a:r>
              <a:rPr lang="en-US" dirty="0"/>
              <a:t>. Turing Machine</a:t>
            </a:r>
            <a:endParaRPr lang="en-US" dirty="0"/>
          </a:p>
          <a:p>
            <a:pPr algn="ctr"/>
            <a:r>
              <a:rPr lang="en-US" dirty="0"/>
              <a:t>Von Neumann Structure</a:t>
            </a:r>
            <a:endParaRPr lang="en-US" dirty="0"/>
          </a:p>
          <a:p>
            <a:pPr algn="ctr"/>
            <a:r>
              <a:rPr lang="en-US" dirty="0"/>
              <a:t> </a:t>
            </a:r>
            <a:endParaRPr lang="en-US" dirty="0"/>
          </a:p>
        </p:txBody>
      </p:sp>
      <p:sp>
        <p:nvSpPr>
          <p:cNvPr id="12" name="TextBox 11"/>
          <p:cNvSpPr txBox="1"/>
          <p:nvPr/>
        </p:nvSpPr>
        <p:spPr>
          <a:xfrm>
            <a:off x="2590800" y="5078809"/>
            <a:ext cx="3657600" cy="830997"/>
          </a:xfrm>
          <a:prstGeom prst="rect">
            <a:avLst/>
          </a:prstGeom>
          <a:noFill/>
        </p:spPr>
        <p:txBody>
          <a:bodyPr wrap="square" rtlCol="0" anchor="ctr">
            <a:spAutoFit/>
          </a:bodyPr>
          <a:lstStyle/>
          <a:p>
            <a:pPr algn="ctr"/>
            <a:r>
              <a:rPr lang="en-US" sz="2400" b="1" dirty="0">
                <a:solidFill>
                  <a:srgbClr val="0D00CD"/>
                </a:solidFill>
              </a:rPr>
              <a:t>IT </a:t>
            </a:r>
            <a:endParaRPr lang="en-US" sz="2400" b="1" dirty="0">
              <a:solidFill>
                <a:srgbClr val="0D00CD"/>
              </a:solidFill>
            </a:endParaRPr>
          </a:p>
          <a:p>
            <a:pPr algn="ctr"/>
            <a:r>
              <a:rPr lang="en-US" sz="2400" b="1" dirty="0">
                <a:solidFill>
                  <a:srgbClr val="0D00CD"/>
                </a:solidFill>
              </a:rPr>
              <a:t>(Information Technology)</a:t>
            </a:r>
            <a:r>
              <a:rPr lang="en-US" sz="2000" dirty="0"/>
              <a:t> </a:t>
            </a:r>
            <a:endParaRPr lang="en-US" sz="2000" dirty="0"/>
          </a:p>
        </p:txBody>
      </p:sp>
      <p:sp>
        <p:nvSpPr>
          <p:cNvPr id="11" name="Footer Placeholder 10"/>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r>
              <a:rPr lang="en-US" sz="2800" dirty="0"/>
              <a:t>Human Civilization has been dematerialized via </a:t>
            </a:r>
            <a:r>
              <a:rPr lang="en-US" sz="2800" dirty="0" err="1"/>
              <a:t>Cyberization</a:t>
            </a:r>
            <a:r>
              <a:rPr lang="en-US" sz="2800" dirty="0"/>
              <a:t> Tech</a:t>
            </a:r>
            <a:endParaRPr lang="en-US" sz="2800" dirty="0"/>
          </a:p>
          <a:p>
            <a:pPr lvl="1"/>
            <a:r>
              <a:rPr lang="en-US" altLang="zh-CN" sz="2400" dirty="0"/>
              <a:t>Terminology</a:t>
            </a:r>
            <a:endParaRPr lang="en-US" altLang="zh-CN" sz="2400" dirty="0"/>
          </a:p>
          <a:p>
            <a:pPr lvl="2"/>
            <a:r>
              <a:rPr lang="en-US" altLang="zh-CN" sz="2000" dirty="0"/>
              <a:t>ops, bytes, bits/second(bps), pixels, and sensors/actuators </a:t>
            </a:r>
            <a:endParaRPr lang="en-US" altLang="zh-CN" sz="2000" dirty="0"/>
          </a:p>
          <a:p>
            <a:pPr lvl="1"/>
            <a:endParaRPr lang="en-US" sz="2400" dirty="0"/>
          </a:p>
          <a:p>
            <a:pPr lvl="1"/>
            <a:r>
              <a:rPr lang="en-US" sz="2400" dirty="0"/>
              <a:t>Media began to be changed into electrons, magnetics and photons held in semiconductors from Atoms</a:t>
            </a:r>
            <a:endParaRPr lang="en-US" sz="2400" dirty="0"/>
          </a:p>
          <a:p>
            <a:pPr lvl="1"/>
            <a:endParaRPr lang="en-US" sz="2400" dirty="0"/>
          </a:p>
          <a:p>
            <a:pPr lvl="1"/>
            <a:r>
              <a:rPr lang="en-US" sz="2400" dirty="0" err="1"/>
              <a:t>Cyberization</a:t>
            </a:r>
            <a:r>
              <a:rPr lang="en-US" sz="2400" dirty="0"/>
              <a:t> Tech</a:t>
            </a:r>
            <a:endParaRPr lang="en-US" sz="2400" dirty="0"/>
          </a:p>
          <a:p>
            <a:pPr lvl="2"/>
            <a:r>
              <a:rPr lang="en-US" sz="2000" dirty="0"/>
              <a:t>Bridge the gap between Atoms of material and electrons, photons even quantum </a:t>
            </a:r>
            <a:endParaRPr lang="en-US" sz="2000" dirty="0"/>
          </a:p>
        </p:txBody>
      </p:sp>
      <p:sp>
        <p:nvSpPr>
          <p:cNvPr id="4" name="Title 3"/>
          <p:cNvSpPr>
            <a:spLocks noGrp="1"/>
          </p:cNvSpPr>
          <p:nvPr>
            <p:ph type="title"/>
          </p:nvPr>
        </p:nvSpPr>
        <p:spPr/>
        <p:txBody>
          <a:bodyPr/>
          <a:lstStyle/>
          <a:p>
            <a:r>
              <a:rPr lang="en-US" dirty="0"/>
              <a:t>Dematerialization of Human Society</a:t>
            </a:r>
            <a:endParaRPr lang="en-US" dirty="0"/>
          </a:p>
        </p:txBody>
      </p:sp>
      <p:sp>
        <p:nvSpPr>
          <p:cNvPr id="7" name="Content Placeholder 6"/>
          <p:cNvSpPr>
            <a:spLocks noGrp="1"/>
          </p:cNvSpPr>
          <p:nvPr>
            <p:ph sz="quarter" idx="13"/>
          </p:nvPr>
        </p:nvSpPr>
        <p:spPr/>
        <p:txBody>
          <a:bodyPr/>
          <a:lstStyle/>
          <a:p>
            <a:r>
              <a:rPr lang="en-US" dirty="0"/>
              <a:t>3.2</a:t>
            </a:r>
            <a:endParaRPr lang="en-US" dirty="0"/>
          </a:p>
        </p:txBody>
      </p:sp>
      <p:sp>
        <p:nvSpPr>
          <p:cNvPr id="2" name="Date Placeholder 1"/>
          <p:cNvSpPr>
            <a:spLocks noGrp="1"/>
          </p:cNvSpPr>
          <p:nvPr>
            <p:ph type="dt" sz="half" idx="10"/>
          </p:nvPr>
        </p:nvSpPr>
        <p:spPr/>
        <p:txBody>
          <a:bodyPr/>
          <a:lstStyle/>
          <a:p>
            <a:r>
              <a:rPr lang="en-US" altLang="zh-CN"/>
              <a:t>COaA, LEC01 Intro1</a:t>
            </a:r>
            <a:endParaRPr lang="en-US" altLang="zh-CN" dirty="0"/>
          </a:p>
        </p:txBody>
      </p:sp>
      <p:sp>
        <p:nvSpPr>
          <p:cNvPr id="3" name="Slide Number Placeholder 2"/>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idx="1"/>
          </p:nvPr>
        </p:nvSpPr>
        <p:spPr/>
        <p:txBody>
          <a:bodyPr>
            <a:normAutofit fontScale="92500" lnSpcReduction="10000"/>
          </a:bodyPr>
          <a:lstStyle/>
          <a:p>
            <a:pPr eaLnBrk="1" hangingPunct="1"/>
            <a:r>
              <a:rPr lang="en-US" altLang="zh-CN" dirty="0">
                <a:ea typeface="宋体" panose="02010600030101010101" pitchFamily="2" charset="-122"/>
              </a:rPr>
              <a:t>Progress in computer technology</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Underpinned by Moore’s Law </a:t>
            </a:r>
            <a:endParaRPr lang="en-US" altLang="zh-CN" dirty="0">
              <a:ea typeface="宋体" panose="02010600030101010101" pitchFamily="2" charset="-122"/>
            </a:endParaRPr>
          </a:p>
          <a:p>
            <a:pPr eaLnBrk="1" hangingPunct="1"/>
            <a:r>
              <a:rPr lang="en-US" altLang="zh-CN" dirty="0">
                <a:ea typeface="宋体" panose="02010600030101010101" pitchFamily="2" charset="-122"/>
              </a:rPr>
              <a:t>Makes novel applications feasible</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Computers in automobiles</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Cell phones</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Human genome project</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World Wide Web</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Search Engines</a:t>
            </a:r>
            <a:endParaRPr lang="en-US" altLang="zh-CN" dirty="0">
              <a:ea typeface="宋体" panose="02010600030101010101" pitchFamily="2" charset="-122"/>
            </a:endParaRPr>
          </a:p>
          <a:p>
            <a:pPr eaLnBrk="1" hangingPunct="1"/>
            <a:r>
              <a:rPr lang="en-US" altLang="zh-CN" dirty="0">
                <a:ea typeface="宋体" panose="02010600030101010101" pitchFamily="2" charset="-122"/>
              </a:rPr>
              <a:t>Computers are pervasive</a:t>
            </a:r>
            <a:endParaRPr lang="en-US" altLang="zh-CN" dirty="0">
              <a:ea typeface="宋体" panose="02010600030101010101" pitchFamily="2" charset="-122"/>
            </a:endParaRPr>
          </a:p>
        </p:txBody>
      </p:sp>
      <p:sp>
        <p:nvSpPr>
          <p:cNvPr id="19459"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The Computer Revolution</a:t>
            </a:r>
            <a:endParaRPr lang="en-AU" dirty="0"/>
          </a:p>
        </p:txBody>
      </p:sp>
      <p:sp>
        <p:nvSpPr>
          <p:cNvPr id="2" name="Content Placeholder 1"/>
          <p:cNvSpPr>
            <a:spLocks noGrp="1"/>
          </p:cNvSpPr>
          <p:nvPr>
            <p:ph sz="quarter" idx="13"/>
          </p:nvPr>
        </p:nvSpPr>
        <p:spPr/>
        <p:txBody>
          <a:bodyPr/>
          <a:lstStyle/>
          <a:p>
            <a:r>
              <a:rPr lang="en-US" dirty="0"/>
              <a:t>3.3</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6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6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6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6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6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273294" y="2438400"/>
          <a:ext cx="8534400" cy="3337560"/>
        </p:xfrm>
        <a:graphic>
          <a:graphicData uri="http://schemas.openxmlformats.org/drawingml/2006/table">
            <a:tbl>
              <a:tblPr firstRow="1" bandRow="1">
                <a:tableStyleId>{5C22544A-7EE6-4342-B048-85BDC9FD1C3A}</a:tableStyleId>
              </a:tblPr>
              <a:tblGrid>
                <a:gridCol w="2133600"/>
                <a:gridCol w="2133600"/>
                <a:gridCol w="2133600"/>
                <a:gridCol w="2133600"/>
              </a:tblGrid>
              <a:tr h="370840">
                <a:tc>
                  <a:txBody>
                    <a:bodyPr/>
                    <a:lstStyle/>
                    <a:p>
                      <a:pPr algn="ctr"/>
                      <a:r>
                        <a:rPr lang="en-US" dirty="0"/>
                        <a:t>Data Type</a:t>
                      </a:r>
                      <a:endParaRPr lang="en-US" dirty="0"/>
                    </a:p>
                  </a:txBody>
                  <a:tcPr/>
                </a:tc>
                <a:tc>
                  <a:txBody>
                    <a:bodyPr/>
                    <a:lstStyle/>
                    <a:p>
                      <a:pPr algn="ctr"/>
                      <a:r>
                        <a:rPr lang="en-US" dirty="0"/>
                        <a:t>Per Hour</a:t>
                      </a:r>
                      <a:endParaRPr lang="en-US" dirty="0"/>
                    </a:p>
                  </a:txBody>
                  <a:tcPr/>
                </a:tc>
                <a:tc>
                  <a:txBody>
                    <a:bodyPr/>
                    <a:lstStyle/>
                    <a:p>
                      <a:pPr algn="ctr"/>
                      <a:r>
                        <a:rPr lang="en-US" dirty="0"/>
                        <a:t>Per Day (Per</a:t>
                      </a:r>
                      <a:r>
                        <a:rPr lang="en-US" baseline="0" dirty="0"/>
                        <a:t> 4-year)</a:t>
                      </a:r>
                      <a:endParaRPr lang="en-US" dirty="0"/>
                    </a:p>
                  </a:txBody>
                  <a:tcPr/>
                </a:tc>
                <a:tc>
                  <a:txBody>
                    <a:bodyPr/>
                    <a:lstStyle/>
                    <a:p>
                      <a:pPr algn="ctr"/>
                      <a:r>
                        <a:rPr lang="en-US" dirty="0"/>
                        <a:t>Whole life of person</a:t>
                      </a:r>
                      <a:endParaRPr lang="en-US" dirty="0"/>
                    </a:p>
                  </a:txBody>
                  <a:tcPr/>
                </a:tc>
              </a:tr>
              <a:tr h="370840">
                <a:tc>
                  <a:txBody>
                    <a:bodyPr/>
                    <a:lstStyle/>
                    <a:p>
                      <a:pPr algn="ctr"/>
                      <a:r>
                        <a:rPr lang="en-US" dirty="0"/>
                        <a:t>Reading Lecture</a:t>
                      </a:r>
                      <a:endParaRPr lang="en-US" dirty="0"/>
                    </a:p>
                  </a:txBody>
                  <a:tcPr/>
                </a:tc>
                <a:tc>
                  <a:txBody>
                    <a:bodyPr/>
                    <a:lstStyle/>
                    <a:p>
                      <a:pPr algn="ctr"/>
                      <a:r>
                        <a:rPr lang="en-US" dirty="0"/>
                        <a:t>200K</a:t>
                      </a:r>
                      <a:endParaRPr lang="en-US" dirty="0"/>
                    </a:p>
                  </a:txBody>
                  <a:tcPr/>
                </a:tc>
                <a:tc>
                  <a:txBody>
                    <a:bodyPr/>
                    <a:lstStyle/>
                    <a:p>
                      <a:pPr algn="ctr"/>
                      <a:r>
                        <a:rPr lang="en-US" dirty="0"/>
                        <a:t>2-10M(G)</a:t>
                      </a:r>
                      <a:endParaRPr lang="en-US" dirty="0"/>
                    </a:p>
                  </a:txBody>
                  <a:tcPr/>
                </a:tc>
                <a:tc>
                  <a:txBody>
                    <a:bodyPr/>
                    <a:lstStyle/>
                    <a:p>
                      <a:pPr algn="ctr"/>
                      <a:r>
                        <a:rPr lang="en-US" dirty="0"/>
                        <a:t>60-300G</a:t>
                      </a:r>
                      <a:endParaRPr lang="en-US" dirty="0"/>
                    </a:p>
                  </a:txBody>
                  <a:tcPr/>
                </a:tc>
              </a:tr>
              <a:tr h="370840">
                <a:tc>
                  <a:txBody>
                    <a:bodyPr/>
                    <a:lstStyle/>
                    <a:p>
                      <a:pPr algn="ctr"/>
                      <a:endParaRPr lang="en-US" dirty="0"/>
                    </a:p>
                  </a:txBody>
                  <a:tcPr>
                    <a:solidFill>
                      <a:schemeClr val="accent6">
                        <a:lumMod val="20000"/>
                        <a:lumOff val="80000"/>
                      </a:schemeClr>
                    </a:solidFill>
                  </a:tcPr>
                </a:tc>
                <a:tc>
                  <a:txBody>
                    <a:bodyPr/>
                    <a:lstStyle/>
                    <a:p>
                      <a:pPr algn="ctr"/>
                      <a:endParaRPr lang="en-US" dirty="0"/>
                    </a:p>
                  </a:txBody>
                  <a:tcPr>
                    <a:solidFill>
                      <a:schemeClr val="accent6">
                        <a:lumMod val="20000"/>
                        <a:lumOff val="80000"/>
                      </a:schemeClr>
                    </a:solidFill>
                  </a:tcPr>
                </a:tc>
                <a:tc>
                  <a:txBody>
                    <a:bodyPr/>
                    <a:lstStyle/>
                    <a:p>
                      <a:pPr algn="ctr"/>
                      <a:endParaRPr lang="en-US" dirty="0"/>
                    </a:p>
                  </a:txBody>
                  <a:tcPr>
                    <a:solidFill>
                      <a:schemeClr val="accent6">
                        <a:lumMod val="20000"/>
                        <a:lumOff val="80000"/>
                      </a:schemeClr>
                    </a:solidFill>
                  </a:tcPr>
                </a:tc>
                <a:tc>
                  <a:txBody>
                    <a:bodyPr/>
                    <a:lstStyle/>
                    <a:p>
                      <a:pPr algn="ctr"/>
                      <a:endParaRPr lang="en-US" dirty="0"/>
                    </a:p>
                  </a:txBody>
                  <a:tcPr>
                    <a:solidFill>
                      <a:schemeClr val="accent6">
                        <a:lumMod val="20000"/>
                        <a:lumOff val="80000"/>
                      </a:schemeClr>
                    </a:solidFill>
                  </a:tcPr>
                </a:tc>
              </a:tr>
              <a:tr h="370840">
                <a:tc>
                  <a:txBody>
                    <a:bodyPr/>
                    <a:lstStyle/>
                    <a:p>
                      <a:pPr algn="ctr"/>
                      <a:r>
                        <a:rPr lang="en-US" dirty="0"/>
                        <a:t>Speaking</a:t>
                      </a:r>
                      <a:r>
                        <a:rPr lang="en-US" baseline="0" dirty="0"/>
                        <a:t> (120 wpm)</a:t>
                      </a:r>
                      <a:endParaRPr lang="en-US" dirty="0"/>
                    </a:p>
                  </a:txBody>
                  <a:tcPr/>
                </a:tc>
                <a:tc>
                  <a:txBody>
                    <a:bodyPr/>
                    <a:lstStyle/>
                    <a:p>
                      <a:pPr algn="ctr"/>
                      <a:r>
                        <a:rPr lang="en-US" dirty="0"/>
                        <a:t>43K</a:t>
                      </a:r>
                      <a:endParaRPr lang="en-US" dirty="0"/>
                    </a:p>
                  </a:txBody>
                  <a:tcPr/>
                </a:tc>
                <a:tc>
                  <a:txBody>
                    <a:bodyPr/>
                    <a:lstStyle/>
                    <a:p>
                      <a:pPr algn="ctr"/>
                      <a:r>
                        <a:rPr lang="en-US" dirty="0"/>
                        <a:t>0.5M(G)</a:t>
                      </a:r>
                      <a:endParaRPr lang="en-US" dirty="0"/>
                    </a:p>
                  </a:txBody>
                  <a:tcPr/>
                </a:tc>
                <a:tc>
                  <a:txBody>
                    <a:bodyPr/>
                    <a:lstStyle/>
                    <a:p>
                      <a:pPr algn="ctr"/>
                      <a:r>
                        <a:rPr lang="en-US" dirty="0"/>
                        <a:t>15G</a:t>
                      </a:r>
                      <a:endParaRPr lang="en-US" dirty="0"/>
                    </a:p>
                  </a:txBody>
                  <a:tcPr/>
                </a:tc>
              </a:tr>
              <a:tr h="370840">
                <a:tc>
                  <a:txBody>
                    <a:bodyPr/>
                    <a:lstStyle/>
                    <a:p>
                      <a:pPr algn="ctr"/>
                      <a:r>
                        <a:rPr lang="en-US" dirty="0"/>
                        <a:t>Audio (1KBps)</a:t>
                      </a:r>
                      <a:endParaRPr lang="en-US" dirty="0"/>
                    </a:p>
                  </a:txBody>
                  <a:tcPr/>
                </a:tc>
                <a:tc>
                  <a:txBody>
                    <a:bodyPr/>
                    <a:lstStyle/>
                    <a:p>
                      <a:pPr algn="ctr"/>
                      <a:r>
                        <a:rPr lang="en-US" dirty="0"/>
                        <a:t>3.6M</a:t>
                      </a:r>
                      <a:endParaRPr lang="en-US" dirty="0"/>
                    </a:p>
                  </a:txBody>
                  <a:tcPr/>
                </a:tc>
                <a:tc>
                  <a:txBody>
                    <a:bodyPr/>
                    <a:lstStyle/>
                    <a:p>
                      <a:pPr algn="ctr"/>
                      <a:r>
                        <a:rPr lang="en-US" dirty="0"/>
                        <a:t>40M(G)</a:t>
                      </a:r>
                      <a:endParaRPr lang="en-US" dirty="0"/>
                    </a:p>
                  </a:txBody>
                  <a:tcPr/>
                </a:tc>
                <a:tc>
                  <a:txBody>
                    <a:bodyPr/>
                    <a:lstStyle/>
                    <a:p>
                      <a:pPr algn="ctr"/>
                      <a:r>
                        <a:rPr lang="en-US" dirty="0"/>
                        <a:t>1.2T</a:t>
                      </a:r>
                      <a:endParaRPr lang="en-US" dirty="0"/>
                    </a:p>
                  </a:txBody>
                  <a:tcPr/>
                </a:tc>
              </a:tr>
              <a:tr h="370840">
                <a:tc>
                  <a:txBody>
                    <a:bodyPr/>
                    <a:lstStyle/>
                    <a:p>
                      <a:pPr algn="ctr"/>
                      <a:endParaRPr lang="en-US" dirty="0"/>
                    </a:p>
                  </a:txBody>
                  <a:tcPr>
                    <a:solidFill>
                      <a:schemeClr val="accent6">
                        <a:lumMod val="20000"/>
                        <a:lumOff val="80000"/>
                      </a:schemeClr>
                    </a:solidFill>
                  </a:tcPr>
                </a:tc>
                <a:tc>
                  <a:txBody>
                    <a:bodyPr/>
                    <a:lstStyle/>
                    <a:p>
                      <a:pPr algn="ctr"/>
                      <a:endParaRPr lang="en-US" dirty="0"/>
                    </a:p>
                  </a:txBody>
                  <a:tcPr>
                    <a:solidFill>
                      <a:schemeClr val="accent6">
                        <a:lumMod val="20000"/>
                        <a:lumOff val="80000"/>
                      </a:schemeClr>
                    </a:solidFill>
                  </a:tcPr>
                </a:tc>
                <a:tc>
                  <a:txBody>
                    <a:bodyPr/>
                    <a:lstStyle/>
                    <a:p>
                      <a:pPr algn="ctr"/>
                      <a:endParaRPr lang="en-US" dirty="0"/>
                    </a:p>
                  </a:txBody>
                  <a:tcPr>
                    <a:solidFill>
                      <a:schemeClr val="accent6">
                        <a:lumMod val="20000"/>
                        <a:lumOff val="80000"/>
                      </a:schemeClr>
                    </a:solidFill>
                  </a:tcPr>
                </a:tc>
                <a:tc>
                  <a:txBody>
                    <a:bodyPr/>
                    <a:lstStyle/>
                    <a:p>
                      <a:pPr algn="ctr"/>
                      <a:endParaRPr lang="en-US" dirty="0"/>
                    </a:p>
                  </a:txBody>
                  <a:tcPr>
                    <a:solidFill>
                      <a:schemeClr val="accent6">
                        <a:lumMod val="20000"/>
                        <a:lumOff val="80000"/>
                      </a:schemeClr>
                    </a:solidFill>
                  </a:tcPr>
                </a:tc>
              </a:tr>
              <a:tr h="370840">
                <a:tc>
                  <a:txBody>
                    <a:bodyPr/>
                    <a:lstStyle/>
                    <a:p>
                      <a:pPr algn="ctr"/>
                      <a:r>
                        <a:rPr lang="en-US" dirty="0"/>
                        <a:t>POTS Video</a:t>
                      </a:r>
                      <a:r>
                        <a:rPr lang="en-US" baseline="0" dirty="0"/>
                        <a:t> (50Kbps)</a:t>
                      </a:r>
                      <a:endParaRPr lang="en-US" dirty="0"/>
                    </a:p>
                  </a:txBody>
                  <a:tcPr/>
                </a:tc>
                <a:tc>
                  <a:txBody>
                    <a:bodyPr/>
                    <a:lstStyle/>
                    <a:p>
                      <a:pPr algn="ctr"/>
                      <a:r>
                        <a:rPr lang="en-US" dirty="0"/>
                        <a:t>22M</a:t>
                      </a:r>
                      <a:endParaRPr lang="en-US" dirty="0"/>
                    </a:p>
                  </a:txBody>
                  <a:tcPr/>
                </a:tc>
                <a:tc>
                  <a:txBody>
                    <a:bodyPr/>
                    <a:lstStyle/>
                    <a:p>
                      <a:pPr algn="ctr"/>
                      <a:r>
                        <a:rPr lang="en-US" dirty="0"/>
                        <a:t>.25G(T)</a:t>
                      </a:r>
                      <a:endParaRPr lang="en-US" dirty="0"/>
                    </a:p>
                  </a:txBody>
                  <a:tcPr/>
                </a:tc>
                <a:tc>
                  <a:txBody>
                    <a:bodyPr/>
                    <a:lstStyle/>
                    <a:p>
                      <a:pPr algn="ctr"/>
                      <a:r>
                        <a:rPr lang="en-US" dirty="0"/>
                        <a:t>7.5T</a:t>
                      </a:r>
                      <a:endParaRPr lang="en-US" dirty="0"/>
                    </a:p>
                  </a:txBody>
                  <a:tcPr/>
                </a:tc>
              </a:tr>
              <a:tr h="370840">
                <a:tc>
                  <a:txBody>
                    <a:bodyPr/>
                    <a:lstStyle/>
                    <a:p>
                      <a:pPr algn="ctr"/>
                      <a:r>
                        <a:rPr lang="en-US" dirty="0"/>
                        <a:t>VHS (200Kbps)</a:t>
                      </a:r>
                      <a:endParaRPr lang="en-US" dirty="0"/>
                    </a:p>
                  </a:txBody>
                  <a:tcPr/>
                </a:tc>
                <a:tc>
                  <a:txBody>
                    <a:bodyPr/>
                    <a:lstStyle/>
                    <a:p>
                      <a:pPr algn="ctr"/>
                      <a:r>
                        <a:rPr lang="en-US" dirty="0"/>
                        <a:t>90M</a:t>
                      </a:r>
                      <a:endParaRPr lang="en-US" dirty="0"/>
                    </a:p>
                  </a:txBody>
                  <a:tcPr/>
                </a:tc>
                <a:tc>
                  <a:txBody>
                    <a:bodyPr/>
                    <a:lstStyle/>
                    <a:p>
                      <a:pPr algn="ctr"/>
                      <a:r>
                        <a:rPr lang="en-US" dirty="0"/>
                        <a:t>1G(T)</a:t>
                      </a:r>
                      <a:endParaRPr lang="en-US" dirty="0"/>
                    </a:p>
                  </a:txBody>
                  <a:tcPr/>
                </a:tc>
                <a:tc>
                  <a:txBody>
                    <a:bodyPr/>
                    <a:lstStyle/>
                    <a:p>
                      <a:pPr algn="ctr"/>
                      <a:r>
                        <a:rPr lang="en-US" dirty="0"/>
                        <a:t>30T</a:t>
                      </a:r>
                      <a:endParaRPr lang="en-US" dirty="0"/>
                    </a:p>
                  </a:txBody>
                  <a:tcPr/>
                </a:tc>
              </a:tr>
              <a:tr h="370840">
                <a:tc>
                  <a:txBody>
                    <a:bodyPr/>
                    <a:lstStyle/>
                    <a:p>
                      <a:pPr algn="ctr"/>
                      <a:r>
                        <a:rPr lang="en-US" dirty="0"/>
                        <a:t>HDTV (4.3Mbps)</a:t>
                      </a:r>
                      <a:endParaRPr lang="en-US" dirty="0"/>
                    </a:p>
                  </a:txBody>
                  <a:tcPr/>
                </a:tc>
                <a:tc>
                  <a:txBody>
                    <a:bodyPr/>
                    <a:lstStyle/>
                    <a:p>
                      <a:pPr algn="ctr"/>
                      <a:r>
                        <a:rPr lang="en-US" dirty="0"/>
                        <a:t>1.8G</a:t>
                      </a:r>
                      <a:endParaRPr lang="en-US" dirty="0"/>
                    </a:p>
                  </a:txBody>
                  <a:tcPr/>
                </a:tc>
                <a:tc>
                  <a:txBody>
                    <a:bodyPr/>
                    <a:lstStyle/>
                    <a:p>
                      <a:pPr algn="ctr"/>
                      <a:r>
                        <a:rPr lang="en-US" dirty="0"/>
                        <a:t>20G(T)</a:t>
                      </a:r>
                      <a:endParaRPr lang="en-US" dirty="0"/>
                    </a:p>
                  </a:txBody>
                  <a:tcPr/>
                </a:tc>
                <a:tc>
                  <a:txBody>
                    <a:bodyPr/>
                    <a:lstStyle/>
                    <a:p>
                      <a:pPr algn="ctr"/>
                      <a:r>
                        <a:rPr lang="en-US" dirty="0"/>
                        <a:t>Less 1P</a:t>
                      </a:r>
                      <a:endParaRPr lang="en-US" dirty="0"/>
                    </a:p>
                  </a:txBody>
                  <a:tcPr/>
                </a:tc>
              </a:tr>
            </a:tbl>
          </a:graphicData>
        </a:graphic>
      </p:graphicFrame>
      <p:sp>
        <p:nvSpPr>
          <p:cNvPr id="4" name="Title 3"/>
          <p:cNvSpPr>
            <a:spLocks noGrp="1"/>
          </p:cNvSpPr>
          <p:nvPr>
            <p:ph type="title"/>
          </p:nvPr>
        </p:nvSpPr>
        <p:spPr/>
        <p:txBody>
          <a:bodyPr/>
          <a:lstStyle/>
          <a:p>
            <a:r>
              <a:rPr lang="en-US" dirty="0"/>
              <a:t>Information Data Storage</a:t>
            </a:r>
            <a:endParaRPr lang="en-US" dirty="0"/>
          </a:p>
        </p:txBody>
      </p:sp>
      <p:sp>
        <p:nvSpPr>
          <p:cNvPr id="7" name="Content Placeholder 6"/>
          <p:cNvSpPr>
            <a:spLocks noGrp="1"/>
          </p:cNvSpPr>
          <p:nvPr>
            <p:ph sz="quarter" idx="13"/>
          </p:nvPr>
        </p:nvSpPr>
        <p:spPr/>
        <p:txBody>
          <a:bodyPr/>
          <a:lstStyle/>
          <a:p>
            <a:r>
              <a:rPr lang="en-US" dirty="0"/>
              <a:t>3.3</a:t>
            </a:r>
            <a:endParaRPr lang="en-US" dirty="0"/>
          </a:p>
        </p:txBody>
      </p:sp>
      <p:sp>
        <p:nvSpPr>
          <p:cNvPr id="9" name="TextBox 8"/>
          <p:cNvSpPr txBox="1"/>
          <p:nvPr/>
        </p:nvSpPr>
        <p:spPr>
          <a:xfrm>
            <a:off x="304800" y="1066800"/>
            <a:ext cx="8534400" cy="830997"/>
          </a:xfrm>
          <a:prstGeom prst="rect">
            <a:avLst/>
          </a:prstGeom>
          <a:noFill/>
        </p:spPr>
        <p:txBody>
          <a:bodyPr wrap="square" rtlCol="0">
            <a:spAutoFit/>
          </a:bodyPr>
          <a:lstStyle/>
          <a:p>
            <a:r>
              <a:rPr lang="en-US" sz="2400" b="1" dirty="0">
                <a:solidFill>
                  <a:srgbClr val="FF0000"/>
                </a:solidFill>
              </a:rPr>
              <a:t>If we can live a 120-year life (wish to every one), the information we read (write), speak (listen) and see could be: </a:t>
            </a:r>
            <a:endParaRPr lang="en-US" sz="2400" b="1" dirty="0">
              <a:solidFill>
                <a:srgbClr val="FF0000"/>
              </a:solidFill>
            </a:endParaRPr>
          </a:p>
        </p:txBody>
      </p:sp>
      <p:sp>
        <p:nvSpPr>
          <p:cNvPr id="2" name="Date Placeholder 1"/>
          <p:cNvSpPr>
            <a:spLocks noGrp="1"/>
          </p:cNvSpPr>
          <p:nvPr>
            <p:ph type="dt" sz="half" idx="10"/>
          </p:nvPr>
        </p:nvSpPr>
        <p:spPr/>
        <p:txBody>
          <a:bodyPr/>
          <a:lstStyle/>
          <a:p>
            <a:r>
              <a:rPr lang="en-US" altLang="zh-CN"/>
              <a:t>COaA, LEC01 Intro1</a:t>
            </a:r>
            <a:endParaRPr lang="en-US" altLang="zh-CN" dirty="0"/>
          </a:p>
        </p:txBody>
      </p:sp>
      <p:sp>
        <p:nvSpPr>
          <p:cNvPr id="3" name="Slide Number Placeholder 2"/>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Three general classes of “Computer”</a:t>
            </a:r>
            <a:endParaRPr lang="en-US" altLang="zh-CN" dirty="0"/>
          </a:p>
          <a:p>
            <a:pPr lvl="1"/>
            <a:r>
              <a:rPr lang="en-US" altLang="zh-CN" dirty="0"/>
              <a:t>Desktop Computers</a:t>
            </a:r>
            <a:endParaRPr lang="en-US" altLang="zh-CN" dirty="0"/>
          </a:p>
          <a:p>
            <a:pPr lvl="1"/>
            <a:r>
              <a:rPr lang="en-US" altLang="zh-CN" dirty="0"/>
              <a:t>Servers</a:t>
            </a:r>
            <a:endParaRPr lang="en-US" altLang="zh-CN" dirty="0"/>
          </a:p>
          <a:p>
            <a:pPr lvl="1"/>
            <a:r>
              <a:rPr lang="en-US" altLang="zh-CN" dirty="0"/>
              <a:t>Embedded Computers</a:t>
            </a:r>
            <a:endParaRPr lang="zh-CN" altLang="en-US" dirty="0"/>
          </a:p>
        </p:txBody>
      </p:sp>
      <p:sp>
        <p:nvSpPr>
          <p:cNvPr id="2" name="标题 1"/>
          <p:cNvSpPr>
            <a:spLocks noGrp="1"/>
          </p:cNvSpPr>
          <p:nvPr>
            <p:ph type="title"/>
          </p:nvPr>
        </p:nvSpPr>
        <p:spPr/>
        <p:txBody>
          <a:bodyPr/>
          <a:lstStyle/>
          <a:p>
            <a:r>
              <a:rPr lang="en-US" altLang="zh-CN" dirty="0"/>
              <a:t>Computer Systems Classification</a:t>
            </a:r>
            <a:endParaRPr lang="zh-CN" altLang="en-US" dirty="0"/>
          </a:p>
        </p:txBody>
      </p:sp>
      <p:sp>
        <p:nvSpPr>
          <p:cNvPr id="4" name="Content Placeholder 3"/>
          <p:cNvSpPr>
            <a:spLocks noGrp="1"/>
          </p:cNvSpPr>
          <p:nvPr>
            <p:ph sz="quarter" idx="13"/>
          </p:nvPr>
        </p:nvSpPr>
        <p:spPr/>
        <p:txBody>
          <a:bodyPr/>
          <a:lstStyle/>
          <a:p>
            <a:r>
              <a:rPr lang="en-US" dirty="0"/>
              <a:t>4.0</a:t>
            </a:r>
            <a:endParaRPr lang="en-US" dirty="0"/>
          </a:p>
        </p:txBody>
      </p:sp>
      <p:sp>
        <p:nvSpPr>
          <p:cNvPr id="5" name="Date Placeholder 4"/>
          <p:cNvSpPr>
            <a:spLocks noGrp="1"/>
          </p:cNvSpPr>
          <p:nvPr>
            <p:ph type="dt" sz="half" idx="10"/>
          </p:nvPr>
        </p:nvSpPr>
        <p:spPr/>
        <p:txBody>
          <a:bodyPr/>
          <a:lstStyle/>
          <a:p>
            <a:r>
              <a:rPr lang="en-US" altLang="zh-CN"/>
              <a:t>COaA, LEC01 Intro1</a:t>
            </a:r>
            <a:endParaRPr lang="en-US" altLang="zh-CN"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7" name="Footer Placeholder 6"/>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sz="2800" dirty="0"/>
              <a:t>Examples include PC, Mac, Chrome, Linux… </a:t>
            </a:r>
            <a:endParaRPr lang="en-US" altLang="zh-CN" sz="2800" dirty="0"/>
          </a:p>
          <a:p>
            <a:r>
              <a:rPr lang="en-US" altLang="zh-CN" sz="2800" dirty="0"/>
              <a:t>Notebooks, netbooks, tablets (smart phones), … </a:t>
            </a:r>
            <a:endParaRPr lang="en-US" altLang="zh-CN" sz="2800" dirty="0"/>
          </a:p>
          <a:p>
            <a:endParaRPr lang="en-US" altLang="zh-CN" sz="2800" dirty="0"/>
          </a:p>
          <a:p>
            <a:r>
              <a:rPr lang="en-US" altLang="zh-CN" sz="2800" dirty="0"/>
              <a:t>Interact with users – applications </a:t>
            </a:r>
            <a:endParaRPr lang="en-US" altLang="zh-CN" sz="2800" dirty="0"/>
          </a:p>
          <a:p>
            <a:r>
              <a:rPr lang="en-US" altLang="zh-CN" sz="2800" dirty="0"/>
              <a:t>Handful of central processing units (4-12 CPUs), gigabytes (10</a:t>
            </a:r>
            <a:r>
              <a:rPr lang="en-US" altLang="zh-CN" sz="2800" baseline="30000" dirty="0"/>
              <a:t>9 </a:t>
            </a:r>
            <a:r>
              <a:rPr lang="en-US" altLang="zh-CN" sz="2800" dirty="0"/>
              <a:t>bytes) memory, </a:t>
            </a:r>
            <a:endParaRPr lang="en-US" altLang="zh-CN" sz="2800" dirty="0"/>
          </a:p>
          <a:p>
            <a:r>
              <a:rPr lang="en-US" altLang="zh-CN" sz="2800" dirty="0"/>
              <a:t>Few terabytes (10</a:t>
            </a:r>
            <a:r>
              <a:rPr lang="en-US" altLang="zh-CN" sz="2800" baseline="30000" dirty="0"/>
              <a:t>12 </a:t>
            </a:r>
            <a:r>
              <a:rPr lang="en-US" altLang="zh-CN" sz="2800" dirty="0"/>
              <a:t>bytes) of disk </a:t>
            </a:r>
            <a:endParaRPr lang="en-US" altLang="zh-CN" sz="2800" dirty="0"/>
          </a:p>
          <a:p>
            <a:r>
              <a:rPr lang="en-US" altLang="zh-CN" sz="2800" dirty="0"/>
              <a:t>35 gigaflops (35×10</a:t>
            </a:r>
            <a:r>
              <a:rPr lang="en-US" altLang="zh-CN" sz="2800" baseline="30000" dirty="0"/>
              <a:t>9</a:t>
            </a:r>
            <a:r>
              <a:rPr lang="en-US" altLang="zh-CN" sz="2800" dirty="0"/>
              <a:t> “floating-point math calculations” per second for Intel Ivy Bridge)</a:t>
            </a:r>
            <a:endParaRPr lang="zh-CN" altLang="en-US" sz="2800" dirty="0"/>
          </a:p>
        </p:txBody>
      </p:sp>
      <p:sp>
        <p:nvSpPr>
          <p:cNvPr id="2" name="标题 1"/>
          <p:cNvSpPr>
            <a:spLocks noGrp="1"/>
          </p:cNvSpPr>
          <p:nvPr>
            <p:ph type="title"/>
          </p:nvPr>
        </p:nvSpPr>
        <p:spPr/>
        <p:txBody>
          <a:bodyPr>
            <a:noAutofit/>
          </a:bodyPr>
          <a:lstStyle/>
          <a:p>
            <a:pPr lvl="1" rtl="0">
              <a:spcBef>
                <a:spcPct val="0"/>
              </a:spcBef>
            </a:pPr>
            <a:r>
              <a:rPr lang="en-US" altLang="zh-CN" sz="3200" kern="1200" dirty="0">
                <a:solidFill>
                  <a:schemeClr val="bg1"/>
                </a:solidFill>
                <a:latin typeface="+mj-lt"/>
              </a:rPr>
              <a:t>Computer Systems-Desktop Computers</a:t>
            </a:r>
            <a:endParaRPr lang="zh-CN" altLang="en-US" sz="3200" kern="1200" dirty="0">
              <a:solidFill>
                <a:schemeClr val="bg1"/>
              </a:solidFill>
              <a:latin typeface="+mj-lt"/>
            </a:endParaRPr>
          </a:p>
        </p:txBody>
      </p:sp>
      <p:sp>
        <p:nvSpPr>
          <p:cNvPr id="4" name="Content Placeholder 3"/>
          <p:cNvSpPr>
            <a:spLocks noGrp="1"/>
          </p:cNvSpPr>
          <p:nvPr>
            <p:ph sz="quarter" idx="13"/>
          </p:nvPr>
        </p:nvSpPr>
        <p:spPr/>
        <p:txBody>
          <a:bodyPr/>
          <a:lstStyle/>
          <a:p>
            <a:r>
              <a:rPr lang="en-US" dirty="0"/>
              <a:t>4.1</a:t>
            </a:r>
            <a:endParaRPr lang="en-US" dirty="0"/>
          </a:p>
        </p:txBody>
      </p:sp>
      <p:sp>
        <p:nvSpPr>
          <p:cNvPr id="5" name="Date Placeholder 4"/>
          <p:cNvSpPr>
            <a:spLocks noGrp="1"/>
          </p:cNvSpPr>
          <p:nvPr>
            <p:ph type="dt" sz="half" idx="10"/>
          </p:nvPr>
        </p:nvSpPr>
        <p:spPr/>
        <p:txBody>
          <a:bodyPr/>
          <a:lstStyle/>
          <a:p>
            <a:r>
              <a:rPr lang="en-US" altLang="zh-CN"/>
              <a:t>COaA, LEC01 Intro1</a:t>
            </a:r>
            <a:endParaRPr lang="en-US" altLang="zh-CN"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7" name="Footer Placeholder 6"/>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62500" lnSpcReduction="20000"/>
          </a:bodyPr>
          <a:lstStyle/>
          <a:p>
            <a:r>
              <a:rPr lang="en-US" altLang="zh-CN" dirty="0"/>
              <a:t>Web servers, Computational servers, Supercomputers </a:t>
            </a:r>
            <a:endParaRPr lang="en-US" altLang="zh-CN" dirty="0"/>
          </a:p>
          <a:p>
            <a:r>
              <a:rPr lang="en-US" altLang="zh-CN" dirty="0"/>
              <a:t>Interact with other computers to “solve a problem” or “provide services” </a:t>
            </a:r>
            <a:endParaRPr lang="en-US" altLang="zh-CN" dirty="0"/>
          </a:p>
          <a:p>
            <a:endParaRPr lang="en-US" altLang="zh-CN" dirty="0"/>
          </a:p>
          <a:p>
            <a:r>
              <a:rPr lang="en-US" altLang="zh-CN" dirty="0"/>
              <a:t>Dozens to thousands of CPUs (Tianhe-2: 3,120,000 CPUs, 33.9 petaflops,  or 33.9×10</a:t>
            </a:r>
            <a:r>
              <a:rPr lang="en-US" altLang="zh-CN" baseline="30000" dirty="0"/>
              <a:t>15</a:t>
            </a:r>
            <a:r>
              <a:rPr lang="en-US" altLang="zh-CN" dirty="0"/>
              <a:t> calculations per second vs. 35×10</a:t>
            </a:r>
            <a:r>
              <a:rPr lang="en-US" altLang="zh-CN" baseline="30000" dirty="0"/>
              <a:t>9</a:t>
            </a:r>
            <a:r>
              <a:rPr lang="en-US" altLang="zh-CN" dirty="0"/>
              <a:t> for PC) </a:t>
            </a:r>
            <a:endParaRPr lang="en-US" altLang="zh-CN" dirty="0"/>
          </a:p>
          <a:p>
            <a:r>
              <a:rPr lang="en-US" altLang="zh-CN" dirty="0"/>
              <a:t> Gigabytes to terabytes memory (Sequoia: 1,024,000GB [1.0 petabyte!]) </a:t>
            </a:r>
            <a:endParaRPr lang="en-US" altLang="zh-CN" dirty="0"/>
          </a:p>
          <a:p>
            <a:r>
              <a:rPr lang="en-US" altLang="zh-CN" dirty="0"/>
              <a:t>Petabytes (10</a:t>
            </a:r>
            <a:r>
              <a:rPr lang="en-US" altLang="zh-CN" baseline="30000" dirty="0"/>
              <a:t>15 </a:t>
            </a:r>
            <a:r>
              <a:rPr lang="en-US" altLang="zh-CN" dirty="0"/>
              <a:t>bytes) of storage </a:t>
            </a:r>
            <a:endParaRPr lang="en-US" altLang="zh-CN" dirty="0"/>
          </a:p>
          <a:p>
            <a:r>
              <a:rPr lang="en-US" altLang="zh-CN" dirty="0"/>
              <a:t>Connected (network) to work together </a:t>
            </a:r>
            <a:endParaRPr lang="en-US" altLang="zh-CN" dirty="0"/>
          </a:p>
          <a:p>
            <a:r>
              <a:rPr lang="en-US" altLang="zh-CN" dirty="0"/>
              <a:t>Power hungry but efficient (Tianhe-2: 17.8 MW vs. Three Mile Island ~800 MW output). Data centers: 1.7% to 2.2% of total electricity in US.)</a:t>
            </a:r>
            <a:endParaRPr lang="zh-CN" altLang="en-US" dirty="0"/>
          </a:p>
        </p:txBody>
      </p:sp>
      <p:sp>
        <p:nvSpPr>
          <p:cNvPr id="2" name="标题 1"/>
          <p:cNvSpPr>
            <a:spLocks noGrp="1"/>
          </p:cNvSpPr>
          <p:nvPr>
            <p:ph type="title"/>
          </p:nvPr>
        </p:nvSpPr>
        <p:spPr/>
        <p:txBody>
          <a:bodyPr/>
          <a:lstStyle/>
          <a:p>
            <a:r>
              <a:rPr lang="en-US" altLang="zh-CN" dirty="0"/>
              <a:t>Computer Systems-Servers</a:t>
            </a:r>
            <a:endParaRPr lang="zh-CN" altLang="en-US" dirty="0"/>
          </a:p>
        </p:txBody>
      </p:sp>
      <p:sp>
        <p:nvSpPr>
          <p:cNvPr id="4" name="Content Placeholder 3"/>
          <p:cNvSpPr>
            <a:spLocks noGrp="1"/>
          </p:cNvSpPr>
          <p:nvPr>
            <p:ph sz="quarter" idx="13"/>
          </p:nvPr>
        </p:nvSpPr>
        <p:spPr/>
        <p:txBody>
          <a:bodyPr/>
          <a:lstStyle/>
          <a:p>
            <a:r>
              <a:rPr lang="en-US" dirty="0"/>
              <a:t>4.2</a:t>
            </a:r>
            <a:endParaRPr lang="en-US" dirty="0"/>
          </a:p>
        </p:txBody>
      </p:sp>
      <p:sp>
        <p:nvSpPr>
          <p:cNvPr id="5" name="Date Placeholder 4"/>
          <p:cNvSpPr>
            <a:spLocks noGrp="1"/>
          </p:cNvSpPr>
          <p:nvPr>
            <p:ph type="dt" sz="half" idx="10"/>
          </p:nvPr>
        </p:nvSpPr>
        <p:spPr/>
        <p:txBody>
          <a:bodyPr/>
          <a:lstStyle/>
          <a:p>
            <a:r>
              <a:rPr lang="en-US" altLang="zh-CN"/>
              <a:t>COaA, LEC01 Intro1</a:t>
            </a:r>
            <a:endParaRPr lang="en-US" altLang="zh-CN"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7" name="Footer Placeholder 6"/>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10000"/>
          </a:bodyPr>
          <a:lstStyle/>
          <a:p>
            <a:r>
              <a:rPr lang="en-US" altLang="zh-CN" dirty="0"/>
              <a:t>Hidden inside something not computer </a:t>
            </a:r>
            <a:endParaRPr lang="en-US" altLang="zh-CN" dirty="0"/>
          </a:p>
          <a:p>
            <a:r>
              <a:rPr lang="en-US" altLang="zh-CN" dirty="0"/>
              <a:t>Applications that run on these computers interact with the “real world” </a:t>
            </a:r>
            <a:endParaRPr lang="en-US" altLang="zh-CN" dirty="0"/>
          </a:p>
          <a:p>
            <a:endParaRPr lang="en-US" altLang="zh-CN" dirty="0"/>
          </a:p>
          <a:p>
            <a:r>
              <a:rPr lang="en-US" altLang="zh-CN" dirty="0"/>
              <a:t>Multiple different processors for different functions </a:t>
            </a:r>
            <a:endParaRPr lang="en-US" altLang="zh-CN" dirty="0"/>
          </a:p>
          <a:p>
            <a:r>
              <a:rPr lang="en-US" altLang="zh-CN" dirty="0"/>
              <a:t>Kilobytes (10</a:t>
            </a:r>
            <a:r>
              <a:rPr lang="en-US" altLang="zh-CN" baseline="30000" dirty="0"/>
              <a:t>3</a:t>
            </a:r>
            <a:r>
              <a:rPr lang="en-US" altLang="zh-CN" dirty="0"/>
              <a:t> bytes) to gigabytes of memory </a:t>
            </a:r>
            <a:endParaRPr lang="en-US" altLang="zh-CN" dirty="0"/>
          </a:p>
          <a:p>
            <a:r>
              <a:rPr lang="en-US" altLang="zh-CN" dirty="0"/>
              <a:t>Kilobytes to gigabytes of storage </a:t>
            </a:r>
            <a:endParaRPr lang="en-US" altLang="zh-CN" dirty="0"/>
          </a:p>
          <a:p>
            <a:r>
              <a:rPr lang="en-US" altLang="zh-CN" dirty="0"/>
              <a:t>Slow speed to fast speed </a:t>
            </a:r>
            <a:endParaRPr lang="en-US" altLang="zh-CN" dirty="0"/>
          </a:p>
          <a:p>
            <a:r>
              <a:rPr lang="en-US" altLang="zh-CN" dirty="0"/>
              <a:t>Widest range of design! </a:t>
            </a:r>
            <a:endParaRPr lang="en-US" altLang="zh-CN" dirty="0"/>
          </a:p>
          <a:p>
            <a:endParaRPr lang="zh-CN" altLang="en-US" dirty="0"/>
          </a:p>
        </p:txBody>
      </p:sp>
      <p:sp>
        <p:nvSpPr>
          <p:cNvPr id="2" name="标题 1"/>
          <p:cNvSpPr>
            <a:spLocks noGrp="1"/>
          </p:cNvSpPr>
          <p:nvPr>
            <p:ph type="title"/>
          </p:nvPr>
        </p:nvSpPr>
        <p:spPr/>
        <p:txBody>
          <a:bodyPr>
            <a:normAutofit fontScale="90000"/>
          </a:bodyPr>
          <a:lstStyle/>
          <a:p>
            <a:r>
              <a:rPr lang="en-US" altLang="zh-CN" dirty="0"/>
              <a:t>Computer Systems-Embedded Computers</a:t>
            </a:r>
            <a:endParaRPr lang="zh-CN" altLang="en-US" dirty="0"/>
          </a:p>
        </p:txBody>
      </p:sp>
      <p:sp>
        <p:nvSpPr>
          <p:cNvPr id="4" name="Content Placeholder 3"/>
          <p:cNvSpPr>
            <a:spLocks noGrp="1"/>
          </p:cNvSpPr>
          <p:nvPr>
            <p:ph sz="quarter" idx="13"/>
          </p:nvPr>
        </p:nvSpPr>
        <p:spPr/>
        <p:txBody>
          <a:bodyPr/>
          <a:lstStyle/>
          <a:p>
            <a:r>
              <a:rPr lang="en-US" dirty="0"/>
              <a:t>4.3</a:t>
            </a:r>
            <a:endParaRPr lang="en-US" dirty="0"/>
          </a:p>
        </p:txBody>
      </p:sp>
      <p:sp>
        <p:nvSpPr>
          <p:cNvPr id="5" name="Date Placeholder 4"/>
          <p:cNvSpPr>
            <a:spLocks noGrp="1"/>
          </p:cNvSpPr>
          <p:nvPr>
            <p:ph type="dt" sz="half" idx="10"/>
          </p:nvPr>
        </p:nvSpPr>
        <p:spPr/>
        <p:txBody>
          <a:bodyPr/>
          <a:lstStyle/>
          <a:p>
            <a:r>
              <a:rPr lang="en-US" altLang="zh-CN"/>
              <a:t>COaA, LEC01 Intro1</a:t>
            </a:r>
            <a:endParaRPr lang="en-US" altLang="zh-CN"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7" name="Footer Placeholder 6"/>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dirty="0">
                <a:sym typeface="+mn-ea"/>
              </a:rPr>
              <a:t>NSCSCC 2018</a:t>
            </a:r>
            <a:endParaRPr lang="zh-CN" altLang="en-US"/>
          </a:p>
        </p:txBody>
      </p:sp>
      <p:sp>
        <p:nvSpPr>
          <p:cNvPr id="7" name="灯片编号占位符 6"/>
          <p:cNvSpPr>
            <a:spLocks noGrp="1"/>
          </p:cNvSpPr>
          <p:nvPr>
            <p:ph type="sldNum" sz="quarter" idx="12"/>
          </p:nvPr>
        </p:nvSpPr>
        <p:spPr>
          <a:xfrm>
            <a:off x="6528435" y="5907405"/>
            <a:ext cx="2133600" cy="365125"/>
          </a:xfrm>
        </p:spPr>
        <p:txBody>
          <a:bodyPr/>
          <a:lstStyle/>
          <a:p>
            <a:fld id="{B7A5BFCD-2DD0-1B4A-A6AE-A25793FF7F06}" type="slidenum">
              <a:rPr lang="zh-CN" altLang="en-US"/>
            </a:fld>
            <a:endParaRPr lang="zh-CN" altLang="en-US"/>
          </a:p>
        </p:txBody>
      </p:sp>
      <p:sp>
        <p:nvSpPr>
          <p:cNvPr id="2" name="Content Placeholder 1"/>
          <p:cNvSpPr>
            <a:spLocks noGrp="1"/>
          </p:cNvSpPr>
          <p:nvPr>
            <p:ph idx="1"/>
          </p:nvPr>
        </p:nvSpPr>
        <p:spPr>
          <a:xfrm>
            <a:off x="250825" y="757711"/>
            <a:ext cx="8642350" cy="5341940"/>
          </a:xfrm>
        </p:spPr>
        <p:txBody>
          <a:bodyPr/>
          <a:lstStyle/>
          <a:p>
            <a:r>
              <a:rPr lang="en-US" dirty="0"/>
              <a:t>The fastest two CPUs in NSCSCC 2018</a:t>
            </a:r>
            <a:endParaRPr lang="en-US" dirty="0"/>
          </a:p>
          <a:p>
            <a:pPr lvl="1"/>
            <a:r>
              <a:rPr lang="en-US" sz="2400" dirty="0"/>
              <a:t>MIPS</a:t>
            </a:r>
            <a:endParaRPr lang="en-US" sz="2400" dirty="0"/>
          </a:p>
          <a:p>
            <a:pPr lvl="1"/>
            <a:r>
              <a:rPr lang="en-US" sz="2400" dirty="0"/>
              <a:t>135MHz/122MHz in Xilinx Arty FPGA </a:t>
            </a:r>
            <a:endParaRPr lang="en-US" sz="2400" dirty="0"/>
          </a:p>
          <a:p>
            <a:pPr lvl="1"/>
            <a:r>
              <a:rPr lang="en-US" sz="2400" dirty="0"/>
              <a:t>74.146x/70.679 </a:t>
            </a:r>
            <a:r>
              <a:rPr lang="en-US" sz="2400" dirty="0" err="1"/>
              <a:t>Loongson</a:t>
            </a:r>
            <a:r>
              <a:rPr lang="en-US" sz="2400" dirty="0"/>
              <a:t> Open Source CPU </a:t>
            </a:r>
            <a:endParaRPr lang="en-US" sz="2400" dirty="0"/>
          </a:p>
        </p:txBody>
      </p:sp>
      <p:pic>
        <p:nvPicPr>
          <p:cNvPr id="4" name="内容占位符 -2147482623" descr="微信图片_20180926110509"/>
          <p:cNvPicPr>
            <a:picLocks noGrp="1" noChangeAspect="1"/>
          </p:cNvPicPr>
          <p:nvPr>
            <p:ph sz="quarter" idx="13"/>
          </p:nvPr>
        </p:nvPicPr>
        <p:blipFill>
          <a:blip r:embed="rId1"/>
          <a:stretch>
            <a:fillRect/>
          </a:stretch>
        </p:blipFill>
        <p:spPr>
          <a:xfrm>
            <a:off x="4385310" y="2945130"/>
            <a:ext cx="3175635" cy="2382520"/>
          </a:xfrm>
          <a:prstGeom prst="rect">
            <a:avLst/>
          </a:prstGeom>
          <a:noFill/>
          <a:ln w="9525">
            <a:noFill/>
          </a:ln>
        </p:spPr>
      </p:pic>
      <p:graphicFrame>
        <p:nvGraphicFramePr>
          <p:cNvPr id="8" name="对象 7"/>
          <p:cNvGraphicFramePr/>
          <p:nvPr/>
        </p:nvGraphicFramePr>
        <p:xfrm>
          <a:off x="999490" y="2945130"/>
          <a:ext cx="3385820" cy="2421890"/>
        </p:xfrm>
        <a:graphic>
          <a:graphicData uri="http://schemas.openxmlformats.org/presentationml/2006/ole">
            <mc:AlternateContent xmlns:mc="http://schemas.openxmlformats.org/markup-compatibility/2006">
              <mc:Choice xmlns:v="urn:schemas-microsoft-com:vml" Requires="v">
                <p:oleObj spid="_x0000_s5" name="" r:id="rId2" imgW="3381375" imgH="2486025" progId="Paint.Picture">
                  <p:embed/>
                </p:oleObj>
              </mc:Choice>
              <mc:Fallback>
                <p:oleObj name="" r:id="rId2" imgW="3381375" imgH="2486025" progId="Paint.Picture">
                  <p:embed/>
                  <p:pic>
                    <p:nvPicPr>
                      <p:cNvPr id="0" name="图片 8"/>
                      <p:cNvPicPr/>
                      <p:nvPr/>
                    </p:nvPicPr>
                    <p:blipFill>
                      <a:blip r:embed="rId3"/>
                      <a:stretch>
                        <a:fillRect/>
                      </a:stretch>
                    </p:blipFill>
                    <p:spPr>
                      <a:xfrm>
                        <a:off x="999490" y="2945130"/>
                        <a:ext cx="3385820" cy="2421890"/>
                      </a:xfrm>
                      <a:prstGeom prst="rect">
                        <a:avLst/>
                      </a:prstGeom>
                    </p:spPr>
                  </p:pic>
                </p:oleObj>
              </mc:Fallback>
            </mc:AlternateContent>
          </a:graphicData>
        </a:graphic>
      </p:graphicFrame>
      <p:sp>
        <p:nvSpPr>
          <p:cNvPr id="100" name="文本框 99"/>
          <p:cNvSpPr txBox="1"/>
          <p:nvPr/>
        </p:nvSpPr>
        <p:spPr>
          <a:xfrm>
            <a:off x="-38100" y="5440045"/>
            <a:ext cx="9031605" cy="1198880"/>
          </a:xfrm>
          <a:prstGeom prst="rect">
            <a:avLst/>
          </a:prstGeom>
          <a:noFill/>
          <a:ln w="9525">
            <a:noFill/>
          </a:ln>
        </p:spPr>
        <p:txBody>
          <a:bodyPr wrap="square">
            <a:spAutoFit/>
          </a:bodyPr>
          <a:lstStyle/>
          <a:p>
            <a:pPr marL="0" indent="0"/>
            <a:r>
              <a:rPr lang="zh-CN" sz="1800" b="1" dirty="0">
                <a:latin typeface="Calibri" panose="020F0502020204030204" charset="0"/>
                <a:ea typeface="宋体" panose="02010600030101010101" pitchFamily="2" charset="-122"/>
              </a:rPr>
              <a:t>“</a:t>
            </a:r>
            <a:r>
              <a:rPr lang="zh-CN" sz="1800" b="1" dirty="0">
                <a:solidFill>
                  <a:srgbClr val="FF0000"/>
                </a:solidFill>
                <a:latin typeface="Calibri" panose="020F0502020204030204" charset="0"/>
                <a:ea typeface="宋体" panose="02010600030101010101" pitchFamily="2" charset="-122"/>
              </a:rPr>
              <a:t>西工大队通过在关键路径上一点点细抠进行系统性能调优，特色明显。体现出他们对技术的精益求精的追求，对自己能力极致的挖掘，这是需要所有参赛选手应该追求的品质，是系统能力培养方面的重要方向”</a:t>
            </a:r>
            <a:r>
              <a:rPr lang="zh-CN" sz="1800" b="1" dirty="0">
                <a:latin typeface="Calibri" panose="020F0502020204030204" charset="0"/>
                <a:ea typeface="宋体" panose="02010600030101010101" pitchFamily="2" charset="-122"/>
              </a:rPr>
              <a:t>。</a:t>
            </a:r>
            <a:endParaRPr lang="zh-CN" sz="1400" b="0" dirty="0">
              <a:latin typeface="Calibri" panose="020F0502020204030204" charset="0"/>
              <a:ea typeface="宋体" panose="02010600030101010101" pitchFamily="2" charset="-122"/>
            </a:endParaRPr>
          </a:p>
          <a:p>
            <a:pPr marL="0" indent="0"/>
            <a:r>
              <a:rPr lang="zh-CN" altLang="en-US" dirty="0"/>
              <a:t>                                          </a:t>
            </a:r>
            <a:r>
              <a:rPr lang="en-US" altLang="zh-CN" dirty="0"/>
              <a:t>-----------</a:t>
            </a:r>
            <a:r>
              <a:rPr lang="zh-CN" altLang="en-US" dirty="0"/>
              <a:t>刘卫东（清华大学教授，代表组委会的点评）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22531" name="Rectangle 2"/>
          <p:cNvSpPr>
            <a:spLocks noGrp="1" noChangeArrowheads="1"/>
          </p:cNvSpPr>
          <p:nvPr>
            <p:ph type="title"/>
          </p:nvPr>
        </p:nvSpPr>
        <p:spPr>
          <a:prstGeom prst="rect">
            <a:avLst/>
          </a:prstGeom>
        </p:spPr>
        <p:txBody>
          <a:bodyPr/>
          <a:lstStyle/>
          <a:p>
            <a:pPr eaLnBrk="1" hangingPunct="1"/>
            <a:r>
              <a:rPr lang="en-US" altLang="zh-CN">
                <a:ea typeface="宋体" panose="02010600030101010101" pitchFamily="2" charset="-122"/>
              </a:rPr>
              <a:t>The PostPC Era</a:t>
            </a:r>
            <a:endParaRPr lang="en-AU"/>
          </a:p>
        </p:txBody>
      </p:sp>
      <p:sp>
        <p:nvSpPr>
          <p:cNvPr id="3" name="Content Placeholder 2"/>
          <p:cNvSpPr>
            <a:spLocks noGrp="1"/>
          </p:cNvSpPr>
          <p:nvPr>
            <p:ph sz="quarter" idx="13"/>
          </p:nvPr>
        </p:nvSpPr>
        <p:spPr/>
        <p:txBody>
          <a:bodyPr/>
          <a:lstStyle/>
          <a:p>
            <a:r>
              <a:rPr lang="en-US" dirty="0"/>
              <a:t>4.4</a:t>
            </a:r>
            <a:endParaRPr lang="en-US" dirty="0"/>
          </a:p>
        </p:txBody>
      </p:sp>
      <p:sp>
        <p:nvSpPr>
          <p:cNvPr id="4" name="Date Placeholder 3"/>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Footer Placeholder 5"/>
          <p:cNvSpPr>
            <a:spLocks noGrp="1"/>
          </p:cNvSpPr>
          <p:nvPr>
            <p:ph type="ftr" sz="quarter" idx="11"/>
          </p:nvPr>
        </p:nvSpPr>
        <p:spPr/>
        <p:txBody>
          <a:bodyPr/>
          <a:lstStyle/>
          <a:p>
            <a:pPr algn="ctr"/>
            <a:r>
              <a:rPr lang="en-US" altLang="zh-CN"/>
              <a:t>Northwestern Polytechnical University</a:t>
            </a:r>
            <a:endParaRPr lang="zh-CN" altLang="en-US" dirty="0"/>
          </a:p>
        </p:txBody>
      </p:sp>
      <p:pic>
        <p:nvPicPr>
          <p:cNvPr id="7" name="Picture 1"/>
          <p:cNvPicPr>
            <a:picLocks noChangeAspect="1"/>
          </p:cNvPicPr>
          <p:nvPr/>
        </p:nvPicPr>
        <p:blipFill>
          <a:blip r:embed="rId1"/>
          <a:stretch>
            <a:fillRect/>
          </a:stretch>
        </p:blipFill>
        <p:spPr>
          <a:xfrm>
            <a:off x="-16500" y="1229518"/>
            <a:ext cx="8267531" cy="4942681"/>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eaLnBrk="1" hangingPunct="1">
              <a:lnSpc>
                <a:spcPct val="90000"/>
              </a:lnSpc>
              <a:defRPr/>
            </a:pPr>
            <a:r>
              <a:rPr lang="en-US" kern="0" dirty="0"/>
              <a:t>Personal Mobile Device (PMD)</a:t>
            </a:r>
            <a:endParaRPr lang="en-US" kern="0" dirty="0"/>
          </a:p>
          <a:p>
            <a:pPr lvl="1" eaLnBrk="1" hangingPunct="1">
              <a:lnSpc>
                <a:spcPct val="90000"/>
              </a:lnSpc>
              <a:defRPr/>
            </a:pPr>
            <a:r>
              <a:rPr lang="en-US" kern="0" dirty="0"/>
              <a:t>Battery operated</a:t>
            </a:r>
            <a:endParaRPr lang="en-US" kern="0" dirty="0"/>
          </a:p>
          <a:p>
            <a:pPr lvl="1" eaLnBrk="1" hangingPunct="1">
              <a:lnSpc>
                <a:spcPct val="90000"/>
              </a:lnSpc>
              <a:defRPr/>
            </a:pPr>
            <a:r>
              <a:rPr lang="en-US" kern="0" dirty="0"/>
              <a:t>Connects to the Internet</a:t>
            </a:r>
            <a:endParaRPr lang="en-US" kern="0" dirty="0"/>
          </a:p>
          <a:p>
            <a:pPr lvl="1" eaLnBrk="1" hangingPunct="1">
              <a:lnSpc>
                <a:spcPct val="90000"/>
              </a:lnSpc>
              <a:defRPr/>
            </a:pPr>
            <a:r>
              <a:rPr lang="en-US" kern="0" dirty="0"/>
              <a:t>Hundreds of dollars</a:t>
            </a:r>
            <a:endParaRPr lang="en-US" kern="0" dirty="0"/>
          </a:p>
          <a:p>
            <a:pPr lvl="1" eaLnBrk="1" hangingPunct="1">
              <a:lnSpc>
                <a:spcPct val="90000"/>
              </a:lnSpc>
              <a:defRPr/>
            </a:pPr>
            <a:r>
              <a:rPr lang="en-US" kern="0" dirty="0"/>
              <a:t>Smart phones, tablets, electronic glasses</a:t>
            </a:r>
            <a:endParaRPr lang="en-US" kern="0" dirty="0"/>
          </a:p>
          <a:p>
            <a:pPr eaLnBrk="1" hangingPunct="1">
              <a:lnSpc>
                <a:spcPct val="90000"/>
              </a:lnSpc>
              <a:defRPr/>
            </a:pPr>
            <a:endParaRPr lang="en-US" kern="0" dirty="0"/>
          </a:p>
          <a:p>
            <a:pPr eaLnBrk="1" hangingPunct="1">
              <a:lnSpc>
                <a:spcPct val="90000"/>
              </a:lnSpc>
              <a:defRPr/>
            </a:pPr>
            <a:r>
              <a:rPr lang="en-US" kern="0" dirty="0"/>
              <a:t>Cloud computing</a:t>
            </a:r>
            <a:endParaRPr lang="en-US" kern="0" dirty="0"/>
          </a:p>
          <a:p>
            <a:pPr lvl="1" eaLnBrk="1" hangingPunct="1">
              <a:lnSpc>
                <a:spcPct val="90000"/>
              </a:lnSpc>
              <a:defRPr/>
            </a:pPr>
            <a:r>
              <a:rPr lang="en-US" kern="0" dirty="0"/>
              <a:t>Warehouse Scale Computers (WSC)</a:t>
            </a:r>
            <a:endParaRPr lang="en-US" kern="0" dirty="0"/>
          </a:p>
          <a:p>
            <a:pPr lvl="1" eaLnBrk="1" hangingPunct="1">
              <a:lnSpc>
                <a:spcPct val="90000"/>
              </a:lnSpc>
              <a:defRPr/>
            </a:pPr>
            <a:r>
              <a:rPr lang="en-US" kern="0" dirty="0"/>
              <a:t>Software as a Service (SaaS)</a:t>
            </a:r>
            <a:endParaRPr lang="en-US" kern="0" dirty="0"/>
          </a:p>
          <a:p>
            <a:pPr lvl="1" eaLnBrk="1" hangingPunct="1">
              <a:lnSpc>
                <a:spcPct val="90000"/>
              </a:lnSpc>
              <a:defRPr/>
            </a:pPr>
            <a:r>
              <a:rPr lang="en-US" kern="0" dirty="0"/>
              <a:t>Portion of software run on a PMD and a portion run in the Cloud</a:t>
            </a:r>
            <a:endParaRPr lang="en-US" kern="0" dirty="0"/>
          </a:p>
          <a:p>
            <a:pPr lvl="1" eaLnBrk="1" hangingPunct="1">
              <a:lnSpc>
                <a:spcPct val="90000"/>
              </a:lnSpc>
              <a:defRPr/>
            </a:pPr>
            <a:r>
              <a:rPr lang="en-US" kern="0" dirty="0"/>
              <a:t>Amazon and Google</a:t>
            </a:r>
            <a:endParaRPr lang="en-US" kern="0" dirty="0"/>
          </a:p>
          <a:p>
            <a:endParaRPr lang="en-US" dirty="0"/>
          </a:p>
        </p:txBody>
      </p:sp>
      <p:sp>
        <p:nvSpPr>
          <p:cNvPr id="23554" name="Title 1"/>
          <p:cNvSpPr>
            <a:spLocks noGrp="1"/>
          </p:cNvSpPr>
          <p:nvPr>
            <p:ph type="title"/>
          </p:nvPr>
        </p:nvSpPr>
        <p:spPr>
          <a:prstGeom prst="rect">
            <a:avLst/>
          </a:prstGeom>
        </p:spPr>
        <p:txBody>
          <a:bodyPr/>
          <a:lstStyle/>
          <a:p>
            <a:r>
              <a:rPr lang="en-US" altLang="zh-CN">
                <a:ea typeface="宋体" panose="02010600030101010101" pitchFamily="2" charset="-122"/>
              </a:rPr>
              <a:t>The PostPC Era</a:t>
            </a:r>
            <a:endParaRPr lang="en-US" altLang="zh-CN">
              <a:ea typeface="宋体" panose="02010600030101010101" pitchFamily="2" charset="-122"/>
            </a:endParaRPr>
          </a:p>
        </p:txBody>
      </p:sp>
      <p:sp>
        <p:nvSpPr>
          <p:cNvPr id="3" name="Content Placeholder 2"/>
          <p:cNvSpPr>
            <a:spLocks noGrp="1"/>
          </p:cNvSpPr>
          <p:nvPr>
            <p:ph sz="quarter" idx="13"/>
          </p:nvPr>
        </p:nvSpPr>
        <p:spPr/>
        <p:txBody>
          <a:bodyPr/>
          <a:lstStyle/>
          <a:p>
            <a:r>
              <a:rPr lang="en-US" dirty="0"/>
              <a:t>4.4</a:t>
            </a:r>
            <a:endParaRPr lang="en-US" dirty="0"/>
          </a:p>
        </p:txBody>
      </p:sp>
      <p:sp>
        <p:nvSpPr>
          <p:cNvPr id="4" name="Content Placeholder 2"/>
          <p:cNvSpPr txBox="1"/>
          <p:nvPr/>
        </p:nvSpPr>
        <p:spPr>
          <a:xfrm>
            <a:off x="684213" y="1125538"/>
            <a:ext cx="8270875" cy="511175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a:lstStyle>
          <a:p>
            <a:pPr eaLnBrk="1" hangingPunct="1">
              <a:lnSpc>
                <a:spcPct val="90000"/>
              </a:lnSpc>
              <a:defRPr/>
            </a:pPr>
            <a:endParaRPr lang="en-US" kern="0" dirty="0"/>
          </a:p>
        </p:txBody>
      </p:sp>
      <p:sp>
        <p:nvSpPr>
          <p:cNvPr id="5" name="Date Placeholder 4"/>
          <p:cNvSpPr>
            <a:spLocks noGrp="1"/>
          </p:cNvSpPr>
          <p:nvPr>
            <p:ph type="dt" sz="half" idx="10"/>
          </p:nvPr>
        </p:nvSpPr>
        <p:spPr/>
        <p:txBody>
          <a:bodyPr/>
          <a:lstStyle/>
          <a:p>
            <a:r>
              <a:rPr lang="en-US" altLang="zh-CN"/>
              <a:t>COaA, LEC01 Intro1</a:t>
            </a:r>
            <a:endParaRPr lang="en-US" altLang="zh-CN"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7" name="Footer Placeholder 6"/>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3050" y="914400"/>
            <a:ext cx="8566150" cy="2590800"/>
          </a:xfrm>
        </p:spPr>
        <p:txBody>
          <a:bodyPr>
            <a:normAutofit fontScale="77500" lnSpcReduction="20000"/>
          </a:bodyPr>
          <a:lstStyle/>
          <a:p>
            <a:r>
              <a:rPr lang="en-US" altLang="zh-CN" sz="2400" dirty="0"/>
              <a:t>Programmable: Software programs “run” on the hardware  </a:t>
            </a:r>
            <a:endParaRPr lang="en-US" altLang="zh-CN" sz="2400" dirty="0"/>
          </a:p>
          <a:p>
            <a:r>
              <a:rPr lang="en-US" altLang="zh-CN" sz="2400" dirty="0"/>
              <a:t>Components </a:t>
            </a:r>
            <a:endParaRPr lang="en-US" altLang="zh-CN" sz="2400" dirty="0"/>
          </a:p>
          <a:p>
            <a:pPr lvl="1"/>
            <a:r>
              <a:rPr lang="en-US" altLang="zh-CN" sz="2400" dirty="0"/>
              <a:t>Central processing unit (CPU): Does the computation </a:t>
            </a:r>
            <a:endParaRPr lang="en-US" altLang="zh-CN" sz="2400" dirty="0"/>
          </a:p>
          <a:p>
            <a:pPr lvl="2"/>
            <a:r>
              <a:rPr lang="en-US" altLang="zh-CN" sz="2000" dirty="0"/>
              <a:t>A.k.a., “the processor”, “the core” </a:t>
            </a:r>
            <a:endParaRPr lang="en-US" altLang="zh-CN" sz="2000" dirty="0"/>
          </a:p>
          <a:p>
            <a:pPr lvl="1"/>
            <a:r>
              <a:rPr lang="en-US" altLang="zh-CN" sz="2400" dirty="0"/>
              <a:t>Main memory: Temporarily holds results (volatile) </a:t>
            </a:r>
            <a:endParaRPr lang="en-US" altLang="zh-CN" sz="2400" dirty="0"/>
          </a:p>
          <a:p>
            <a:pPr lvl="1"/>
            <a:r>
              <a:rPr lang="en-US" altLang="zh-CN" sz="2400" dirty="0"/>
              <a:t>Storage: Long term storage for large quantities </a:t>
            </a:r>
            <a:endParaRPr lang="en-US" altLang="zh-CN" sz="2400" dirty="0"/>
          </a:p>
          <a:p>
            <a:pPr lvl="1"/>
            <a:r>
              <a:rPr lang="en-US" altLang="zh-CN" sz="2400" dirty="0"/>
              <a:t>Input/Output: Interaction (human, physical world or machine)  </a:t>
            </a:r>
            <a:endParaRPr lang="en-US" altLang="zh-CN" sz="2400" dirty="0"/>
          </a:p>
        </p:txBody>
      </p:sp>
      <p:sp>
        <p:nvSpPr>
          <p:cNvPr id="2" name="标题 1"/>
          <p:cNvSpPr>
            <a:spLocks noGrp="1"/>
          </p:cNvSpPr>
          <p:nvPr>
            <p:ph type="title"/>
          </p:nvPr>
        </p:nvSpPr>
        <p:spPr/>
        <p:txBody>
          <a:bodyPr/>
          <a:lstStyle/>
          <a:p>
            <a:r>
              <a:rPr lang="en-US" altLang="zh-CN" dirty="0"/>
              <a:t>Computer systems: Commonality</a:t>
            </a:r>
            <a:endParaRPr lang="zh-CN" altLang="en-US" dirty="0"/>
          </a:p>
        </p:txBody>
      </p:sp>
      <p:sp>
        <p:nvSpPr>
          <p:cNvPr id="5" name="Content Placeholder 4"/>
          <p:cNvSpPr>
            <a:spLocks noGrp="1"/>
          </p:cNvSpPr>
          <p:nvPr>
            <p:ph sz="quarter" idx="13"/>
          </p:nvPr>
        </p:nvSpPr>
        <p:spPr/>
        <p:txBody>
          <a:bodyPr/>
          <a:lstStyle/>
          <a:p>
            <a:r>
              <a:rPr lang="en-US" dirty="0"/>
              <a:t>4.5</a:t>
            </a:r>
            <a:endParaRPr lang="en-US" dirty="0"/>
          </a:p>
        </p:txBody>
      </p:sp>
      <p:pic>
        <p:nvPicPr>
          <p:cNvPr id="4" name="Picture 6" descr="f01-05-9780124077263"/>
          <p:cNvPicPr>
            <a:picLocks noChangeAspect="1" noChangeArrowheads="1"/>
          </p:cNvPicPr>
          <p:nvPr/>
        </p:nvPicPr>
        <p:blipFill>
          <a:blip r:embed="rId1"/>
          <a:srcRect/>
          <a:stretch>
            <a:fillRect/>
          </a:stretch>
        </p:blipFill>
        <p:spPr>
          <a:xfrm>
            <a:off x="2752166" y="3434119"/>
            <a:ext cx="3496234" cy="2995243"/>
          </a:xfrm>
          <a:prstGeom prst="rect">
            <a:avLst/>
          </a:prstGeom>
        </p:spPr>
      </p:pic>
      <p:sp>
        <p:nvSpPr>
          <p:cNvPr id="6" name="Date Placeholder 5"/>
          <p:cNvSpPr>
            <a:spLocks noGrp="1"/>
          </p:cNvSpPr>
          <p:nvPr>
            <p:ph type="dt" sz="half" idx="10"/>
          </p:nvPr>
        </p:nvSpPr>
        <p:spPr/>
        <p:txBody>
          <a:bodyPr/>
          <a:lstStyle/>
          <a:p>
            <a:r>
              <a:rPr lang="en-US" altLang="zh-CN"/>
              <a:t>COaA, LEC01 Intro1</a:t>
            </a:r>
            <a:endParaRPr lang="en-US" altLang="zh-CN" dirty="0"/>
          </a:p>
        </p:txBody>
      </p:sp>
      <p:sp>
        <p:nvSpPr>
          <p:cNvPr id="7" name="Slide Number Placeholder 6"/>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3050" y="914400"/>
            <a:ext cx="4832350" cy="5638800"/>
          </a:xfrm>
        </p:spPr>
        <p:txBody>
          <a:bodyPr>
            <a:normAutofit fontScale="77500" lnSpcReduction="20000"/>
          </a:bodyPr>
          <a:lstStyle/>
          <a:p>
            <a:r>
              <a:rPr lang="en-US" altLang="zh-CN" sz="3300" dirty="0"/>
              <a:t>Von Neumann Machine </a:t>
            </a:r>
            <a:endParaRPr lang="en-US" altLang="zh-CN" sz="3300" dirty="0"/>
          </a:p>
          <a:p>
            <a:pPr lvl="1"/>
            <a:r>
              <a:rPr lang="en-US" b="1" dirty="0"/>
              <a:t>Memory</a:t>
            </a:r>
            <a:r>
              <a:rPr lang="en-US" dirty="0"/>
              <a:t>: Storage of information (data/program)</a:t>
            </a:r>
            <a:endParaRPr lang="en-US" dirty="0"/>
          </a:p>
          <a:p>
            <a:pPr lvl="1"/>
            <a:r>
              <a:rPr lang="en-US" b="1" dirty="0"/>
              <a:t>Processing Unit</a:t>
            </a:r>
            <a:r>
              <a:rPr lang="en-US" dirty="0"/>
              <a:t>: Computation/Processing of Information</a:t>
            </a:r>
            <a:endParaRPr lang="en-US" dirty="0"/>
          </a:p>
          <a:p>
            <a:pPr lvl="1"/>
            <a:r>
              <a:rPr lang="en-US" b="1" dirty="0"/>
              <a:t>Input</a:t>
            </a:r>
            <a:r>
              <a:rPr lang="en-US" dirty="0"/>
              <a:t>: Means of getting information into the computer</a:t>
            </a:r>
            <a:endParaRPr lang="en-US" dirty="0"/>
          </a:p>
          <a:p>
            <a:pPr lvl="1"/>
            <a:r>
              <a:rPr lang="en-US" b="1" dirty="0"/>
              <a:t>Output</a:t>
            </a:r>
            <a:r>
              <a:rPr lang="en-US" dirty="0"/>
              <a:t>: Means of getting information out of the computer</a:t>
            </a:r>
            <a:endParaRPr lang="en-US" dirty="0"/>
          </a:p>
          <a:p>
            <a:pPr lvl="1"/>
            <a:r>
              <a:rPr lang="en-US" b="1" dirty="0"/>
              <a:t>Control Unit</a:t>
            </a:r>
            <a:r>
              <a:rPr lang="en-US" dirty="0"/>
              <a:t>: Makes sure that all the other parts perform their tasks correctly and at the correct time.</a:t>
            </a:r>
            <a:endParaRPr lang="en-US" dirty="0"/>
          </a:p>
          <a:p>
            <a:pPr lvl="1"/>
            <a:endParaRPr lang="en-US" altLang="zh-CN" sz="2000" dirty="0"/>
          </a:p>
        </p:txBody>
      </p:sp>
      <p:sp>
        <p:nvSpPr>
          <p:cNvPr id="2" name="标题 1"/>
          <p:cNvSpPr>
            <a:spLocks noGrp="1"/>
          </p:cNvSpPr>
          <p:nvPr>
            <p:ph type="title"/>
          </p:nvPr>
        </p:nvSpPr>
        <p:spPr/>
        <p:txBody>
          <a:bodyPr/>
          <a:lstStyle/>
          <a:p>
            <a:r>
              <a:rPr lang="en-US" altLang="zh-CN" dirty="0"/>
              <a:t>Computer systems: Commonality</a:t>
            </a:r>
            <a:endParaRPr lang="zh-CN" altLang="en-US" dirty="0"/>
          </a:p>
        </p:txBody>
      </p:sp>
      <p:sp>
        <p:nvSpPr>
          <p:cNvPr id="5" name="Content Placeholder 4"/>
          <p:cNvSpPr>
            <a:spLocks noGrp="1"/>
          </p:cNvSpPr>
          <p:nvPr>
            <p:ph sz="quarter" idx="13"/>
          </p:nvPr>
        </p:nvSpPr>
        <p:spPr/>
        <p:txBody>
          <a:bodyPr/>
          <a:lstStyle/>
          <a:p>
            <a:r>
              <a:rPr lang="en-US" dirty="0"/>
              <a:t>4.5</a:t>
            </a:r>
            <a:endParaRPr lang="en-US" dirty="0"/>
          </a:p>
        </p:txBody>
      </p:sp>
      <p:sp>
        <p:nvSpPr>
          <p:cNvPr id="6" name="Date Placeholder 5"/>
          <p:cNvSpPr>
            <a:spLocks noGrp="1"/>
          </p:cNvSpPr>
          <p:nvPr>
            <p:ph type="dt" sz="half" idx="10"/>
          </p:nvPr>
        </p:nvSpPr>
        <p:spPr/>
        <p:txBody>
          <a:bodyPr/>
          <a:lstStyle/>
          <a:p>
            <a:r>
              <a:rPr lang="en-US" altLang="zh-CN"/>
              <a:t>COaA, LEC01 Intro1</a:t>
            </a:r>
            <a:endParaRPr lang="en-US" altLang="zh-CN" dirty="0"/>
          </a:p>
        </p:txBody>
      </p:sp>
      <p:sp>
        <p:nvSpPr>
          <p:cNvPr id="7" name="Slide Number Placeholder 6"/>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pic>
        <p:nvPicPr>
          <p:cNvPr id="9" name="Picture 8"/>
          <p:cNvPicPr>
            <a:picLocks noChangeAspect="1"/>
          </p:cNvPicPr>
          <p:nvPr/>
        </p:nvPicPr>
        <p:blipFill>
          <a:blip r:embed="rId1"/>
          <a:stretch>
            <a:fillRect/>
          </a:stretch>
        </p:blipFill>
        <p:spPr>
          <a:xfrm>
            <a:off x="5060101" y="1371600"/>
            <a:ext cx="4099090" cy="36645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Metrics </a:t>
            </a:r>
            <a:endParaRPr lang="en-US" altLang="zh-CN" dirty="0"/>
          </a:p>
          <a:p>
            <a:pPr lvl="1"/>
            <a:r>
              <a:rPr lang="en-US" altLang="zh-CN" dirty="0"/>
              <a:t>Speed: How fast computation is done. Faster is not always necessarily better. Usually some constraint/goal on speed. </a:t>
            </a:r>
            <a:endParaRPr lang="en-US" altLang="zh-CN" dirty="0"/>
          </a:p>
          <a:p>
            <a:pPr lvl="1"/>
            <a:r>
              <a:rPr lang="en-US" altLang="zh-CN" dirty="0"/>
              <a:t>Energy/Power: A BIG concern today! Battery. Electricity cost and delivery to data center</a:t>
            </a:r>
            <a:endParaRPr lang="zh-CN" altLang="en-US" dirty="0"/>
          </a:p>
          <a:p>
            <a:endParaRPr lang="zh-CN" altLang="en-US" dirty="0"/>
          </a:p>
        </p:txBody>
      </p:sp>
      <p:sp>
        <p:nvSpPr>
          <p:cNvPr id="2" name="标题 1"/>
          <p:cNvSpPr>
            <a:spLocks noGrp="1"/>
          </p:cNvSpPr>
          <p:nvPr>
            <p:ph type="title"/>
          </p:nvPr>
        </p:nvSpPr>
        <p:spPr/>
        <p:txBody>
          <a:bodyPr>
            <a:normAutofit/>
          </a:bodyPr>
          <a:lstStyle/>
          <a:p>
            <a:r>
              <a:rPr lang="en-US" altLang="zh-CN" dirty="0"/>
              <a:t>Computer systems: Commonality(Con.)</a:t>
            </a:r>
            <a:endParaRPr lang="zh-CN" altLang="en-US" dirty="0"/>
          </a:p>
        </p:txBody>
      </p:sp>
      <p:sp>
        <p:nvSpPr>
          <p:cNvPr id="4" name="Content Placeholder 3"/>
          <p:cNvSpPr>
            <a:spLocks noGrp="1"/>
          </p:cNvSpPr>
          <p:nvPr>
            <p:ph sz="quarter" idx="13"/>
          </p:nvPr>
        </p:nvSpPr>
        <p:spPr/>
        <p:txBody>
          <a:bodyPr/>
          <a:lstStyle/>
          <a:p>
            <a:r>
              <a:rPr lang="en-US" dirty="0"/>
              <a:t>4.5</a:t>
            </a:r>
            <a:endParaRPr lang="en-US" dirty="0"/>
          </a:p>
        </p:txBody>
      </p:sp>
      <p:sp>
        <p:nvSpPr>
          <p:cNvPr id="5" name="Date Placeholder 4"/>
          <p:cNvSpPr>
            <a:spLocks noGrp="1"/>
          </p:cNvSpPr>
          <p:nvPr>
            <p:ph type="dt" sz="half" idx="10"/>
          </p:nvPr>
        </p:nvSpPr>
        <p:spPr/>
        <p:txBody>
          <a:bodyPr/>
          <a:lstStyle/>
          <a:p>
            <a:r>
              <a:rPr lang="en-US" altLang="zh-CN"/>
              <a:t>COaA, LEC01 Intro1</a:t>
            </a:r>
            <a:endParaRPr lang="en-US" altLang="zh-CN"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7" name="Footer Placeholder 6"/>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rtlCol="0">
            <a:normAutofit/>
          </a:bodyPr>
          <a:lstStyle/>
          <a:p>
            <a:pPr marL="0" indent="0" eaLnBrk="1" fontAlgn="auto" hangingPunct="1">
              <a:defRPr/>
            </a:pPr>
            <a:r>
              <a:rPr lang="en-US" altLang="zh-CN" sz="2800" dirty="0">
                <a:ea typeface="+mn-ea"/>
              </a:rPr>
              <a:t>Why?</a:t>
            </a:r>
            <a:endParaRPr lang="en-US" altLang="zh-CN" sz="2800" dirty="0">
              <a:ea typeface="+mn-ea"/>
            </a:endParaRPr>
          </a:p>
          <a:p>
            <a:pPr lvl="1" indent="-182880" eaLnBrk="1" fontAlgn="auto" hangingPunct="1">
              <a:spcAft>
                <a:spcPts val="0"/>
              </a:spcAft>
              <a:defRPr/>
            </a:pPr>
            <a:r>
              <a:rPr kumimoji="0" lang="en-US" altLang="zh-CN" sz="2800" dirty="0">
                <a:ea typeface="+mn-ea"/>
                <a:cs typeface="宋体" panose="02010600030101010101" pitchFamily="2" charset="-122"/>
              </a:rPr>
              <a:t>A few people design processors/systems</a:t>
            </a:r>
            <a:endParaRPr kumimoji="0" lang="en-US" altLang="zh-CN" sz="2800" dirty="0">
              <a:ea typeface="+mn-ea"/>
              <a:cs typeface="宋体" panose="02010600030101010101" pitchFamily="2" charset="-122"/>
            </a:endParaRPr>
          </a:p>
          <a:p>
            <a:pPr lvl="1" indent="-182880" eaLnBrk="1" fontAlgn="auto" hangingPunct="1">
              <a:spcAft>
                <a:spcPts val="0"/>
              </a:spcAft>
              <a:defRPr/>
            </a:pPr>
            <a:r>
              <a:rPr kumimoji="0" lang="en-US" altLang="zh-CN" sz="2800" dirty="0">
                <a:ea typeface="+mn-ea"/>
                <a:cs typeface="宋体" panose="02010600030101010101" pitchFamily="2" charset="-122"/>
              </a:rPr>
              <a:t>More people program on computers</a:t>
            </a:r>
            <a:endParaRPr kumimoji="0" lang="en-US" altLang="zh-CN" sz="2800" dirty="0">
              <a:ea typeface="+mn-ea"/>
              <a:cs typeface="宋体" panose="02010600030101010101" pitchFamily="2" charset="-122"/>
            </a:endParaRPr>
          </a:p>
          <a:p>
            <a:pPr lvl="1" indent="-182880" eaLnBrk="1" fontAlgn="auto" hangingPunct="1">
              <a:spcAft>
                <a:spcPts val="0"/>
              </a:spcAft>
              <a:defRPr/>
            </a:pPr>
            <a:r>
              <a:rPr kumimoji="0" lang="en-US" altLang="zh-CN" sz="2800" dirty="0">
                <a:ea typeface="+mn-ea"/>
                <a:cs typeface="宋体" panose="02010600030101010101" pitchFamily="2" charset="-122"/>
              </a:rPr>
              <a:t>Every people uses computers!</a:t>
            </a:r>
            <a:endParaRPr kumimoji="0" lang="en-US" altLang="zh-CN" sz="2800" dirty="0">
              <a:ea typeface="+mn-ea"/>
              <a:cs typeface="宋体" panose="02010600030101010101" pitchFamily="2" charset="-122"/>
            </a:endParaRPr>
          </a:p>
        </p:txBody>
      </p:sp>
      <p:sp>
        <p:nvSpPr>
          <p:cNvPr id="9218" name="标题 1"/>
          <p:cNvSpPr>
            <a:spLocks noGrp="1"/>
          </p:cNvSpPr>
          <p:nvPr>
            <p:ph type="title"/>
          </p:nvPr>
        </p:nvSpPr>
        <p:spPr/>
        <p:txBody>
          <a:bodyPr>
            <a:noAutofit/>
          </a:bodyPr>
          <a:lstStyle/>
          <a:p>
            <a:pPr eaLnBrk="1" hangingPunct="1">
              <a:defRPr/>
            </a:pPr>
            <a:r>
              <a:rPr kumimoji="0" lang="en-US" altLang="zh-CN" cap="none" dirty="0">
                <a:latin typeface="Arial" panose="020B0604020202020204" pitchFamily="34" charset="0"/>
                <a:ea typeface="微软雅黑" panose="020B0503020204020204" pitchFamily="34" charset="-122"/>
              </a:rPr>
              <a:t>Why Computer Organization and Arch?</a:t>
            </a:r>
            <a:endParaRPr kumimoji="0" lang="zh-CN" altLang="en-US" cap="none" dirty="0">
              <a:latin typeface="Arial" panose="020B0604020202020204" pitchFamily="34" charset="0"/>
              <a:ea typeface="微软雅黑" panose="020B0503020204020204" pitchFamily="34" charset="-122"/>
            </a:endParaRPr>
          </a:p>
        </p:txBody>
      </p:sp>
      <p:sp>
        <p:nvSpPr>
          <p:cNvPr id="2" name="Content Placeholder 1"/>
          <p:cNvSpPr>
            <a:spLocks noGrp="1"/>
          </p:cNvSpPr>
          <p:nvPr>
            <p:ph sz="quarter" idx="13"/>
          </p:nvPr>
        </p:nvSpPr>
        <p:spPr/>
        <p:txBody>
          <a:bodyPr/>
          <a:lstStyle/>
          <a:p>
            <a:r>
              <a:rPr lang="en-US" dirty="0"/>
              <a:t>5.0</a:t>
            </a:r>
            <a:endParaRPr lang="en-US" dirty="0"/>
          </a:p>
        </p:txBody>
      </p:sp>
      <p:sp>
        <p:nvSpPr>
          <p:cNvPr id="4" name="内容占位符 2"/>
          <p:cNvSpPr txBox="1"/>
          <p:nvPr/>
        </p:nvSpPr>
        <p:spPr bwMode="auto">
          <a:xfrm>
            <a:off x="533400" y="4191000"/>
            <a:ext cx="8153400" cy="121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marL="287655" indent="-287655">
              <a:defRPr sz="2000" b="1">
                <a:solidFill>
                  <a:schemeClr val="tx1"/>
                </a:solidFill>
                <a:latin typeface="Arial" panose="020B0604020202020204" pitchFamily="34" charset="0"/>
                <a:ea typeface="宋体" panose="02010600030101010101" pitchFamily="2" charset="-122"/>
              </a:defRPr>
            </a:lvl1pPr>
            <a:lvl2pPr marL="495300">
              <a:defRPr kumimoji="1" sz="2000">
                <a:solidFill>
                  <a:schemeClr val="tx1"/>
                </a:solidFill>
                <a:latin typeface="Arial" panose="020B0604020202020204" pitchFamily="34" charset="0"/>
                <a:ea typeface="宋体" panose="02010600030101010101" pitchFamily="2" charset="-122"/>
              </a:defRPr>
            </a:lvl2pPr>
            <a:lvl3pPr>
              <a:defRPr kumimoji="1">
                <a:solidFill>
                  <a:schemeClr val="tx1"/>
                </a:solidFill>
                <a:latin typeface="Arial" panose="020B0604020202020204" pitchFamily="34" charset="0"/>
                <a:ea typeface="宋体" panose="02010600030101010101" pitchFamily="2" charset="-122"/>
              </a:defRPr>
            </a:lvl3pPr>
            <a:lvl4pPr>
              <a:defRPr kumimoji="1">
                <a:solidFill>
                  <a:schemeClr val="tx1"/>
                </a:solidFill>
                <a:latin typeface="Arial" panose="020B0604020202020204" pitchFamily="34" charset="0"/>
                <a:ea typeface="宋体" panose="02010600030101010101" pitchFamily="2" charset="-122"/>
              </a:defRPr>
            </a:lvl4pPr>
            <a:lvl5pPr>
              <a:defRPr kumimoji="1">
                <a:solidFill>
                  <a:schemeClr val="tx1"/>
                </a:solidFill>
                <a:latin typeface="Arial" panose="020B0604020202020204" pitchFamily="34" charset="0"/>
                <a:ea typeface="宋体" panose="02010600030101010101" pitchFamily="2" charset="-122"/>
              </a:defRPr>
            </a:lvl5pPr>
            <a:lvl6pPr eaLnBrk="0" fontAlgn="base" hangingPunct="0">
              <a:spcAft>
                <a:spcPct val="0"/>
              </a:spcAft>
              <a:defRPr kumimoji="1">
                <a:solidFill>
                  <a:schemeClr val="tx1"/>
                </a:solidFill>
                <a:latin typeface="Arial" panose="020B0604020202020204" pitchFamily="34" charset="0"/>
                <a:ea typeface="宋体" panose="02010600030101010101" pitchFamily="2" charset="-122"/>
              </a:defRPr>
            </a:lvl6pPr>
            <a:lvl7pPr eaLnBrk="0" fontAlgn="base" hangingPunct="0">
              <a:spcAft>
                <a:spcPct val="0"/>
              </a:spcAft>
              <a:defRPr kumimoji="1">
                <a:solidFill>
                  <a:schemeClr val="tx1"/>
                </a:solidFill>
                <a:latin typeface="Arial" panose="020B0604020202020204" pitchFamily="34" charset="0"/>
                <a:ea typeface="宋体" panose="02010600030101010101" pitchFamily="2" charset="-122"/>
              </a:defRPr>
            </a:lvl7pPr>
            <a:lvl8pPr eaLnBrk="0" fontAlgn="base" hangingPunct="0">
              <a:spcAft>
                <a:spcPct val="0"/>
              </a:spcAft>
              <a:defRPr kumimoji="1">
                <a:solidFill>
                  <a:schemeClr val="tx1"/>
                </a:solidFill>
                <a:latin typeface="Arial" panose="020B0604020202020204" pitchFamily="34" charset="0"/>
                <a:ea typeface="宋体" panose="02010600030101010101" pitchFamily="2" charset="-122"/>
              </a:defRPr>
            </a:lvl8pPr>
            <a:lvl9pPr eaLnBrk="0" fontAlgn="base" hangingPunct="0">
              <a:spcAft>
                <a:spcPct val="0"/>
              </a:spcAft>
              <a:defRPr kumimoji="1">
                <a:solidFill>
                  <a:schemeClr val="tx1"/>
                </a:solidFill>
                <a:latin typeface="Arial" panose="020B0604020202020204" pitchFamily="34" charset="0"/>
                <a:ea typeface="宋体" panose="02010600030101010101" pitchFamily="2" charset="-122"/>
              </a:defRPr>
            </a:lvl9pPr>
          </a:lstStyle>
          <a:p>
            <a:pPr lvl="1">
              <a:lnSpc>
                <a:spcPct val="85000"/>
              </a:lnSpc>
              <a:spcBef>
                <a:spcPct val="40000"/>
              </a:spcBef>
              <a:buClr>
                <a:schemeClr val="accent1"/>
              </a:buClr>
              <a:buSzPct val="75000"/>
            </a:pPr>
            <a:endParaRPr kumimoji="0" lang="en-US" altLang="zh-CN" dirty="0"/>
          </a:p>
          <a:p>
            <a:pPr>
              <a:lnSpc>
                <a:spcPct val="90000"/>
              </a:lnSpc>
              <a:spcBef>
                <a:spcPct val="65000"/>
              </a:spcBef>
              <a:buClr>
                <a:schemeClr val="accent1"/>
              </a:buClr>
              <a:buSzPct val="75000"/>
              <a:buFont typeface="Wingdings" panose="05000000000000000000" pitchFamily="2" charset="2"/>
              <a:buChar char="q"/>
            </a:pPr>
            <a:r>
              <a:rPr lang="en-US" altLang="zh-CN" sz="2400" b="0" dirty="0"/>
              <a:t>The more you learn about the computer Organization and architecture, the higher efficiency you can achieve!</a:t>
            </a:r>
            <a:endParaRPr lang="zh-CN" altLang="en-US" sz="2400" b="0" dirty="0"/>
          </a:p>
        </p:txBody>
      </p:sp>
      <p:sp>
        <p:nvSpPr>
          <p:cNvPr id="5" name="Date Placeholder 4"/>
          <p:cNvSpPr>
            <a:spLocks noGrp="1"/>
          </p:cNvSpPr>
          <p:nvPr>
            <p:ph type="dt" sz="half" idx="10"/>
          </p:nvPr>
        </p:nvSpPr>
        <p:spPr/>
        <p:txBody>
          <a:bodyPr/>
          <a:lstStyle/>
          <a:p>
            <a:r>
              <a:rPr lang="en-US" altLang="zh-CN"/>
              <a:t>COaA, LEC01 Intro1</a:t>
            </a:r>
            <a:endParaRPr lang="en-US" altLang="zh-CN"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7" name="Footer Placeholder 6"/>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内容占位符 2"/>
          <p:cNvSpPr>
            <a:spLocks noGrp="1"/>
          </p:cNvSpPr>
          <p:nvPr>
            <p:ph idx="1"/>
          </p:nvPr>
        </p:nvSpPr>
        <p:spPr/>
        <p:txBody>
          <a:bodyPr>
            <a:normAutofit/>
          </a:bodyPr>
          <a:lstStyle/>
          <a:p>
            <a:pPr marL="0" indent="0" eaLnBrk="1" hangingPunct="1">
              <a:defRPr/>
            </a:pPr>
            <a:r>
              <a:rPr lang="is-IS" altLang="zh-CN" sz="2800" dirty="0">
                <a:ea typeface="宋体" panose="02010600030101010101" pitchFamily="2" charset="-122"/>
              </a:rPr>
              <a:t>How to select a proper processor?</a:t>
            </a:r>
            <a:endParaRPr lang="is-IS" altLang="zh-CN" sz="2800" dirty="0">
              <a:ea typeface="宋体" panose="02010600030101010101" pitchFamily="2" charset="-122"/>
            </a:endParaRPr>
          </a:p>
          <a:p>
            <a:pPr marL="0" indent="0" eaLnBrk="1" hangingPunct="1">
              <a:defRPr/>
            </a:pPr>
            <a:r>
              <a:rPr lang="is-IS" altLang="zh-CN" sz="2800" dirty="0">
                <a:ea typeface="宋体" panose="02010600030101010101" pitchFamily="2" charset="-122"/>
              </a:rPr>
              <a:t>What are your concerns?</a:t>
            </a:r>
            <a:endParaRPr lang="is-IS" altLang="zh-CN" sz="2800" dirty="0">
              <a:ea typeface="宋体" panose="02010600030101010101" pitchFamily="2" charset="-122"/>
            </a:endParaRPr>
          </a:p>
          <a:p>
            <a:pPr marL="742950" lvl="1" indent="-285750" eaLnBrk="1" hangingPunct="1">
              <a:defRPr/>
            </a:pPr>
            <a:r>
              <a:rPr kumimoji="0" lang="en-US" altLang="zh-CN" dirty="0">
                <a:ea typeface="宋体" panose="02010600030101010101" pitchFamily="2" charset="-122"/>
              </a:rPr>
              <a:t>Price?</a:t>
            </a:r>
            <a:endParaRPr kumimoji="0" lang="en-US" altLang="zh-CN" dirty="0">
              <a:ea typeface="宋体" panose="02010600030101010101" pitchFamily="2" charset="-122"/>
            </a:endParaRPr>
          </a:p>
          <a:p>
            <a:pPr marL="742950" lvl="1" indent="-285750" eaLnBrk="1" hangingPunct="1">
              <a:defRPr/>
            </a:pPr>
            <a:r>
              <a:rPr kumimoji="0" lang="en-US" altLang="zh-CN" dirty="0">
                <a:ea typeface="宋体" panose="02010600030101010101" pitchFamily="2" charset="-122"/>
              </a:rPr>
              <a:t>Performance?</a:t>
            </a:r>
            <a:endParaRPr kumimoji="0" lang="en-US" altLang="zh-CN" dirty="0">
              <a:ea typeface="宋体" panose="02010600030101010101" pitchFamily="2" charset="-122"/>
            </a:endParaRPr>
          </a:p>
          <a:p>
            <a:pPr marL="742950" lvl="1" indent="-285750" eaLnBrk="1" hangingPunct="1">
              <a:defRPr/>
            </a:pPr>
            <a:r>
              <a:rPr kumimoji="0" lang="en-US" altLang="zh-CN" dirty="0">
                <a:ea typeface="宋体" panose="02010600030101010101" pitchFamily="2" charset="-122"/>
              </a:rPr>
              <a:t>Reliability? </a:t>
            </a:r>
            <a:endParaRPr kumimoji="0" lang="en-US" altLang="zh-CN" dirty="0">
              <a:ea typeface="宋体" panose="02010600030101010101" pitchFamily="2" charset="-122"/>
            </a:endParaRPr>
          </a:p>
          <a:p>
            <a:pPr marL="742950" lvl="1" indent="-285750" eaLnBrk="1" hangingPunct="1">
              <a:defRPr/>
            </a:pPr>
            <a:r>
              <a:rPr kumimoji="0" lang="en-US" altLang="zh-CN" dirty="0">
                <a:ea typeface="宋体" panose="02010600030101010101" pitchFamily="2" charset="-122"/>
              </a:rPr>
              <a:t>CPU, Memory, Storage, GPU?</a:t>
            </a:r>
            <a:endParaRPr kumimoji="0" lang="en-US" altLang="zh-CN" dirty="0">
              <a:ea typeface="宋体" panose="02010600030101010101" pitchFamily="2" charset="-122"/>
            </a:endParaRPr>
          </a:p>
          <a:p>
            <a:pPr lvl="1" indent="0" eaLnBrk="1" hangingPunct="1">
              <a:buFont typeface="Arial" panose="020B0604020202020204" pitchFamily="34" charset="0"/>
              <a:buNone/>
              <a:defRPr/>
            </a:pPr>
            <a:r>
              <a:rPr kumimoji="0" lang="en-US" altLang="zh-CN" sz="2800" dirty="0">
                <a:ea typeface="宋体" panose="02010600030101010101" pitchFamily="2" charset="-122"/>
              </a:rPr>
              <a:t>…</a:t>
            </a:r>
            <a:endParaRPr lang="is-IS" altLang="zh-CN" sz="2800" dirty="0">
              <a:ea typeface="宋体" panose="02010600030101010101" pitchFamily="2" charset="-122"/>
            </a:endParaRPr>
          </a:p>
          <a:p>
            <a:pPr marL="0" indent="0" eaLnBrk="1" hangingPunct="1">
              <a:defRPr/>
            </a:pPr>
            <a:endParaRPr lang="en-US" altLang="zh-CN" sz="2800" dirty="0">
              <a:latin typeface="Calibri" panose="020F0502020204030204" charset="0"/>
              <a:ea typeface="宋体" panose="02010600030101010101" pitchFamily="2" charset="-122"/>
            </a:endParaRPr>
          </a:p>
        </p:txBody>
      </p:sp>
      <p:sp>
        <p:nvSpPr>
          <p:cNvPr id="9218" name="标题 1"/>
          <p:cNvSpPr>
            <a:spLocks noGrp="1"/>
          </p:cNvSpPr>
          <p:nvPr>
            <p:ph type="title"/>
          </p:nvPr>
        </p:nvSpPr>
        <p:spPr/>
        <p:txBody>
          <a:bodyPr>
            <a:normAutofit/>
          </a:bodyPr>
          <a:lstStyle/>
          <a:p>
            <a:pPr eaLnBrk="1" hangingPunct="1">
              <a:defRPr/>
            </a:pPr>
            <a:r>
              <a:rPr kumimoji="0" lang="en-US" altLang="zh-CN" sz="3200" cap="none" dirty="0">
                <a:latin typeface="Arial" panose="020B0604020202020204" pitchFamily="34" charset="0"/>
                <a:ea typeface="微软雅黑" panose="020B0503020204020204" pitchFamily="34" charset="-122"/>
              </a:rPr>
              <a:t>Example-1</a:t>
            </a:r>
            <a:endParaRPr kumimoji="0" lang="zh-CN" altLang="en-US" sz="3200" cap="none" dirty="0">
              <a:latin typeface="Arial" panose="020B0604020202020204" pitchFamily="34" charset="0"/>
              <a:ea typeface="微软雅黑" panose="020B0503020204020204" pitchFamily="34" charset="-122"/>
            </a:endParaRPr>
          </a:p>
        </p:txBody>
      </p:sp>
      <p:sp>
        <p:nvSpPr>
          <p:cNvPr id="2" name="Content Placeholder 1"/>
          <p:cNvSpPr>
            <a:spLocks noGrp="1"/>
          </p:cNvSpPr>
          <p:nvPr>
            <p:ph sz="quarter" idx="13"/>
          </p:nvPr>
        </p:nvSpPr>
        <p:spPr/>
        <p:txBody>
          <a:bodyPr/>
          <a:lstStyle/>
          <a:p>
            <a:r>
              <a:rPr lang="en-US" dirty="0"/>
              <a:t>5.0</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eaLnBrk="1" hangingPunct="1"/>
            <a:r>
              <a:rPr lang="is-IS" altLang="zh-CN" sz="2800">
                <a:ea typeface="宋体" panose="02010600030101010101" pitchFamily="2" charset="-122"/>
              </a:rPr>
              <a:t>Map reduce programming</a:t>
            </a:r>
            <a:endParaRPr lang="is-IS" altLang="zh-CN" sz="2800">
              <a:ea typeface="宋体" panose="02010600030101010101" pitchFamily="2" charset="-122"/>
            </a:endParaRPr>
          </a:p>
          <a:p>
            <a:pPr lvl="1" eaLnBrk="1" hangingPunct="1"/>
            <a:r>
              <a:rPr kumimoji="0" lang="en-US" altLang="zh-CN" sz="2800">
                <a:ea typeface="宋体" panose="02010600030101010101" pitchFamily="2" charset="-122"/>
              </a:rPr>
              <a:t>System-1: 10 Xeon processors </a:t>
            </a:r>
            <a:endParaRPr kumimoji="0" lang="en-US" altLang="zh-CN" sz="2800">
              <a:ea typeface="宋体" panose="02010600030101010101" pitchFamily="2" charset="-122"/>
            </a:endParaRPr>
          </a:p>
          <a:p>
            <a:pPr lvl="1" eaLnBrk="1" hangingPunct="1"/>
            <a:r>
              <a:rPr kumimoji="0" lang="en-US" altLang="zh-CN" sz="2800">
                <a:ea typeface="宋体" panose="02010600030101010101" pitchFamily="2" charset="-122"/>
              </a:rPr>
              <a:t>System-2: 80 ARM processors</a:t>
            </a:r>
            <a:endParaRPr kumimoji="0" lang="en-US" altLang="zh-CN" sz="2800">
              <a:ea typeface="宋体" panose="02010600030101010101" pitchFamily="2" charset="-122"/>
            </a:endParaRPr>
          </a:p>
          <a:p>
            <a:pPr lvl="1" eaLnBrk="1" hangingPunct="1"/>
            <a:r>
              <a:rPr kumimoji="0" lang="en-US" altLang="zh-CN" sz="2800">
                <a:ea typeface="宋体" panose="02010600030101010101" pitchFamily="2" charset="-122"/>
              </a:rPr>
              <a:t>System-3: </a:t>
            </a:r>
            <a:r>
              <a:rPr kumimoji="0" lang="en-US" altLang="zh-CN" sz="2800">
                <a:solidFill>
                  <a:srgbClr val="FF0000"/>
                </a:solidFill>
                <a:ea typeface="宋体" panose="02010600030101010101" pitchFamily="2" charset="-122"/>
              </a:rPr>
              <a:t>10 Xeon + 80 ARM</a:t>
            </a:r>
            <a:r>
              <a:rPr kumimoji="0" lang="en-US" altLang="zh-CN" sz="2800">
                <a:ea typeface="宋体" panose="02010600030101010101" pitchFamily="2" charset="-122"/>
              </a:rPr>
              <a:t> ??</a:t>
            </a:r>
            <a:endParaRPr kumimoji="0" lang="is-IS" altLang="zh-CN" sz="2800">
              <a:ea typeface="宋体" panose="02010600030101010101" pitchFamily="2" charset="-122"/>
            </a:endParaRPr>
          </a:p>
        </p:txBody>
      </p:sp>
      <p:sp>
        <p:nvSpPr>
          <p:cNvPr id="9218" name="标题 1"/>
          <p:cNvSpPr>
            <a:spLocks noGrp="1"/>
          </p:cNvSpPr>
          <p:nvPr>
            <p:ph type="title"/>
          </p:nvPr>
        </p:nvSpPr>
        <p:spPr/>
        <p:txBody>
          <a:bodyPr>
            <a:normAutofit/>
          </a:bodyPr>
          <a:lstStyle/>
          <a:p>
            <a:pPr eaLnBrk="1" hangingPunct="1">
              <a:defRPr/>
            </a:pPr>
            <a:r>
              <a:rPr kumimoji="0" lang="en-US" altLang="zh-CN" sz="3200" cap="none" dirty="0">
                <a:latin typeface="Arial" panose="020B0604020202020204" pitchFamily="34" charset="0"/>
                <a:ea typeface="微软雅黑" panose="020B0503020204020204" pitchFamily="34" charset="-122"/>
              </a:rPr>
              <a:t>Example-2</a:t>
            </a:r>
            <a:endParaRPr kumimoji="0" lang="zh-CN" altLang="en-US" sz="3200" cap="none" dirty="0">
              <a:latin typeface="Arial" panose="020B0604020202020204" pitchFamily="34" charset="0"/>
              <a:ea typeface="微软雅黑" panose="020B0503020204020204" pitchFamily="34" charset="-122"/>
            </a:endParaRPr>
          </a:p>
        </p:txBody>
      </p:sp>
      <p:sp>
        <p:nvSpPr>
          <p:cNvPr id="2" name="Content Placeholder 1"/>
          <p:cNvSpPr>
            <a:spLocks noGrp="1"/>
          </p:cNvSpPr>
          <p:nvPr>
            <p:ph sz="quarter" idx="13"/>
          </p:nvPr>
        </p:nvSpPr>
        <p:spPr/>
        <p:txBody>
          <a:bodyPr/>
          <a:lstStyle/>
          <a:p>
            <a:r>
              <a:rPr lang="en-US" dirty="0"/>
              <a:t>5.0</a:t>
            </a:r>
            <a:endParaRPr lang="en-US" dirty="0"/>
          </a:p>
        </p:txBody>
      </p:sp>
      <p:sp>
        <p:nvSpPr>
          <p:cNvPr id="5" name="矩形 4"/>
          <p:cNvSpPr/>
          <p:nvPr/>
        </p:nvSpPr>
        <p:spPr>
          <a:xfrm>
            <a:off x="685800" y="4876800"/>
            <a:ext cx="7924800" cy="523875"/>
          </a:xfrm>
          <a:prstGeom prst="rect">
            <a:avLst/>
          </a:prstGeom>
          <a:solidFill>
            <a:srgbClr val="CCFFCC"/>
          </a:solidFill>
        </p:spPr>
        <p:txBody>
          <a:bodyPr>
            <a:spAutoFit/>
          </a:bodyPr>
          <a:lstStyle/>
          <a:p>
            <a:pPr fontAlgn="auto">
              <a:buFont typeface="Arial" panose="020B0604020202020204" pitchFamily="34" charset="0"/>
              <a:buNone/>
              <a:defRPr/>
            </a:pPr>
            <a:r>
              <a:rPr lang="en-US" altLang="zh-CN" sz="2800" b="1" dirty="0">
                <a:solidFill>
                  <a:schemeClr val="tx1"/>
                </a:solidFill>
                <a:latin typeface="+mn-lt"/>
                <a:ea typeface="宋体" panose="02010600030101010101" pitchFamily="2" charset="-122"/>
                <a:cs typeface="宋体" panose="02010600030101010101" pitchFamily="2" charset="-122"/>
              </a:rPr>
              <a:t>Needs programming for system configuration</a:t>
            </a:r>
            <a:endParaRPr lang="en-US" altLang="zh-CN" sz="2800" b="1" dirty="0">
              <a:solidFill>
                <a:schemeClr val="tx1"/>
              </a:solidFill>
              <a:latin typeface="+mn-lt"/>
              <a:ea typeface="宋体" panose="02010600030101010101" pitchFamily="2" charset="-122"/>
              <a:cs typeface="宋体" panose="02010600030101010101" pitchFamily="2" charset="-122"/>
            </a:endParaRPr>
          </a:p>
        </p:txBody>
      </p:sp>
      <p:sp>
        <p:nvSpPr>
          <p:cNvPr id="4" name="Date Placeholder 3"/>
          <p:cNvSpPr>
            <a:spLocks noGrp="1"/>
          </p:cNvSpPr>
          <p:nvPr>
            <p:ph type="dt" sz="half" idx="10"/>
          </p:nvPr>
        </p:nvSpPr>
        <p:spPr/>
        <p:txBody>
          <a:bodyPr/>
          <a:lstStyle/>
          <a:p>
            <a:r>
              <a:rPr lang="en-US" altLang="zh-CN"/>
              <a:t>COaA, LEC01 Intro1</a:t>
            </a:r>
            <a:endParaRPr lang="en-US" altLang="zh-CN"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7" name="Footer Placeholder 6"/>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73050" y="914400"/>
            <a:ext cx="8566150" cy="2057400"/>
          </a:xfrm>
        </p:spPr>
        <p:txBody>
          <a:bodyPr>
            <a:normAutofit fontScale="77500" lnSpcReduction="20000"/>
          </a:bodyPr>
          <a:lstStyle/>
          <a:p>
            <a:r>
              <a:rPr lang="en-US" dirty="0"/>
              <a:t>Broadest Definition</a:t>
            </a:r>
            <a:endParaRPr lang="en-US" dirty="0"/>
          </a:p>
          <a:p>
            <a:pPr lvl="1"/>
            <a:r>
              <a:rPr lang="en-US" dirty="0"/>
              <a:t>Computer Architecture is the design the abstraction layers that allow us to implement information processing applications efficiently using available manufacturing technologies.</a:t>
            </a:r>
            <a:endParaRPr lang="en-US" dirty="0"/>
          </a:p>
        </p:txBody>
      </p:sp>
      <p:sp>
        <p:nvSpPr>
          <p:cNvPr id="4" name="Title 3"/>
          <p:cNvSpPr>
            <a:spLocks noGrp="1"/>
          </p:cNvSpPr>
          <p:nvPr>
            <p:ph type="title"/>
          </p:nvPr>
        </p:nvSpPr>
        <p:spPr/>
        <p:txBody>
          <a:bodyPr/>
          <a:lstStyle/>
          <a:p>
            <a:r>
              <a:rPr lang="en-US" dirty="0"/>
              <a:t>What is Computer Arch</a:t>
            </a:r>
            <a:endParaRPr lang="en-US" dirty="0"/>
          </a:p>
        </p:txBody>
      </p:sp>
      <p:sp>
        <p:nvSpPr>
          <p:cNvPr id="7" name="Content Placeholder 6"/>
          <p:cNvSpPr>
            <a:spLocks noGrp="1"/>
          </p:cNvSpPr>
          <p:nvPr>
            <p:ph sz="quarter" idx="13"/>
          </p:nvPr>
        </p:nvSpPr>
        <p:spPr/>
        <p:txBody>
          <a:bodyPr/>
          <a:lstStyle/>
          <a:p>
            <a:r>
              <a:rPr lang="en-US" dirty="0"/>
              <a:t>5.0</a:t>
            </a:r>
            <a:endParaRPr lang="en-US" dirty="0"/>
          </a:p>
        </p:txBody>
      </p:sp>
      <p:sp>
        <p:nvSpPr>
          <p:cNvPr id="8" name="Rounded Rectangle 7"/>
          <p:cNvSpPr/>
          <p:nvPr/>
        </p:nvSpPr>
        <p:spPr>
          <a:xfrm>
            <a:off x="2438400" y="3201037"/>
            <a:ext cx="3873007" cy="615462"/>
          </a:xfrm>
          <a:prstGeom prst="round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endParaRPr lang="en-US" dirty="0">
              <a:solidFill>
                <a:schemeClr val="tx1"/>
              </a:solidFill>
            </a:endParaRPr>
          </a:p>
        </p:txBody>
      </p:sp>
      <p:sp>
        <p:nvSpPr>
          <p:cNvPr id="10" name="Rounded Rectangle 9"/>
          <p:cNvSpPr/>
          <p:nvPr/>
        </p:nvSpPr>
        <p:spPr>
          <a:xfrm>
            <a:off x="2438399" y="5715637"/>
            <a:ext cx="3873007" cy="615462"/>
          </a:xfrm>
          <a:prstGeom prst="round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Physics</a:t>
            </a:r>
            <a:endParaRPr lang="en-US" dirty="0">
              <a:solidFill>
                <a:schemeClr val="tx1"/>
              </a:solidFill>
            </a:endParaRPr>
          </a:p>
        </p:txBody>
      </p:sp>
      <p:cxnSp>
        <p:nvCxnSpPr>
          <p:cNvPr id="11" name="Straight Arrow Connector 10"/>
          <p:cNvCxnSpPr>
            <a:stCxn id="8" idx="2"/>
            <a:endCxn id="10" idx="0"/>
          </p:cNvCxnSpPr>
          <p:nvPr/>
        </p:nvCxnSpPr>
        <p:spPr>
          <a:xfrm flipH="1">
            <a:off x="4374903" y="3816499"/>
            <a:ext cx="1" cy="189913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26152" y="4234922"/>
            <a:ext cx="2741447" cy="745767"/>
          </a:xfrm>
          <a:prstGeom prst="rect">
            <a:avLst/>
          </a:prstGeom>
          <a:noFill/>
        </p:spPr>
        <p:txBody>
          <a:bodyPr wrap="square" rtlCol="0">
            <a:spAutoFit/>
          </a:bodyPr>
          <a:lstStyle/>
          <a:p>
            <a:r>
              <a:rPr lang="en-US" dirty="0"/>
              <a:t>Gap too Large to bridge in </a:t>
            </a:r>
            <a:r>
              <a:rPr lang="en-US"/>
              <a:t>one single step</a:t>
            </a:r>
            <a:endParaRPr lang="en-US"/>
          </a:p>
        </p:txBody>
      </p:sp>
      <p:sp>
        <p:nvSpPr>
          <p:cNvPr id="2" name="Date Placeholder 1"/>
          <p:cNvSpPr>
            <a:spLocks noGrp="1"/>
          </p:cNvSpPr>
          <p:nvPr>
            <p:ph type="dt" sz="half" idx="10"/>
          </p:nvPr>
        </p:nvSpPr>
        <p:spPr/>
        <p:txBody>
          <a:bodyPr/>
          <a:lstStyle/>
          <a:p>
            <a:r>
              <a:rPr lang="en-US" altLang="zh-CN"/>
              <a:t>COaA, LEC01 Intro1</a:t>
            </a:r>
            <a:endParaRPr lang="en-US" altLang="zh-CN" dirty="0"/>
          </a:p>
        </p:txBody>
      </p:sp>
      <p:sp>
        <p:nvSpPr>
          <p:cNvPr id="3" name="Slide Number Placeholder 2"/>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p:tgtEl>
                                          <p:spTgt spid="12"/>
                                        </p:tgtEl>
                                        <p:attrNameLst>
                                          <p:attrName>ppt_y</p:attrName>
                                        </p:attrNameLst>
                                      </p:cBhvr>
                                      <p:tavLst>
                                        <p:tav tm="0">
                                          <p:val>
                                            <p:strVal val="#ppt_y+#ppt_h*1.125000"/>
                                          </p:val>
                                        </p:tav>
                                        <p:tav tm="100000">
                                          <p:val>
                                            <p:strVal val="#ppt_y"/>
                                          </p:val>
                                        </p:tav>
                                      </p:tavLst>
                                    </p:anim>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219200" y="114301"/>
            <a:ext cx="8229600" cy="563562"/>
          </a:xfrm>
        </p:spPr>
        <p:txBody>
          <a:bodyPr/>
          <a:lstStyle/>
          <a:p>
            <a:r>
              <a:rPr lang="en-US" altLang="zh-CN" dirty="0">
                <a:ea typeface="MS PGothic" panose="020B0600070205080204" pitchFamily="34" charset="-128"/>
              </a:rPr>
              <a:t>Levels of Transformation</a:t>
            </a:r>
            <a:endParaRPr lang="en-US" altLang="zh-CN" dirty="0">
              <a:ea typeface="MS PGothic" panose="020B0600070205080204" pitchFamily="34" charset="-128"/>
            </a:endParaRPr>
          </a:p>
        </p:txBody>
      </p:sp>
      <p:sp>
        <p:nvSpPr>
          <p:cNvPr id="47106" name="Slide Number Placeholder 3"/>
          <p:cNvSpPr>
            <a:spLocks noGrp="1"/>
          </p:cNvSpPr>
          <p:nvPr>
            <p:ph type="sldNum" sz="quarter" idx="12"/>
          </p:nvPr>
        </p:nvSpPr>
        <p:spPr>
          <a:xfrm>
            <a:off x="3124200"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5DF37DD-32DF-4782-9A8C-ABFA4717FC97}" type="slidenum">
              <a:rPr lang="en-US" altLang="zh-CN" sz="1600">
                <a:solidFill>
                  <a:srgbClr val="000000"/>
                </a:solidFill>
                <a:latin typeface="Garamond" panose="02020404030301010803" pitchFamily="18" charset="0"/>
              </a:rPr>
            </a:fld>
            <a:endParaRPr lang="en-US" altLang="zh-CN" sz="1600">
              <a:solidFill>
                <a:srgbClr val="000000"/>
              </a:solidFill>
              <a:latin typeface="Garamond" panose="02020404030301010803" pitchFamily="18" charset="0"/>
            </a:endParaRPr>
          </a:p>
        </p:txBody>
      </p:sp>
      <p:sp>
        <p:nvSpPr>
          <p:cNvPr id="24582" name="Text Box 17"/>
          <p:cNvSpPr txBox="1">
            <a:spLocks noChangeArrowheads="1"/>
          </p:cNvSpPr>
          <p:nvPr/>
        </p:nvSpPr>
        <p:spPr bwMode="auto">
          <a:xfrm>
            <a:off x="3406775" y="4592638"/>
            <a:ext cx="2041525" cy="368300"/>
          </a:xfrm>
          <a:prstGeom prst="rect">
            <a:avLst/>
          </a:prstGeom>
          <a:solidFill>
            <a:srgbClr val="00FF00"/>
          </a:solidFill>
          <a:ln w="9525">
            <a:solidFill>
              <a:schemeClr val="tx1"/>
            </a:solidFill>
            <a:miter lim="800000"/>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a:solidFill>
                  <a:srgbClr val="000000"/>
                </a:solidFill>
                <a:latin typeface="Tahoma" panose="020B0604030504040204" pitchFamily="34" charset="0"/>
              </a:rPr>
              <a:t>Microarchitecture</a:t>
            </a:r>
            <a:endParaRPr lang="en-US" altLang="zh-CN" sz="1800">
              <a:solidFill>
                <a:srgbClr val="000000"/>
              </a:solidFill>
              <a:latin typeface="Tahoma" panose="020B0604030504040204" pitchFamily="34" charset="0"/>
            </a:endParaRPr>
          </a:p>
        </p:txBody>
      </p:sp>
      <p:sp>
        <p:nvSpPr>
          <p:cNvPr id="24583" name="Text Box 18"/>
          <p:cNvSpPr txBox="1">
            <a:spLocks noChangeAspect="1" noChangeArrowheads="1"/>
          </p:cNvSpPr>
          <p:nvPr/>
        </p:nvSpPr>
        <p:spPr bwMode="auto">
          <a:xfrm>
            <a:off x="3406775" y="4221163"/>
            <a:ext cx="2041525" cy="366712"/>
          </a:xfrm>
          <a:prstGeom prst="rect">
            <a:avLst/>
          </a:prstGeom>
          <a:solidFill>
            <a:srgbClr val="FFFF00"/>
          </a:solidFill>
          <a:ln w="9525">
            <a:solidFill>
              <a:schemeClr val="tx1"/>
            </a:solidFill>
            <a:miter lim="800000"/>
          </a:ln>
        </p:spPr>
        <p:txBody>
          <a:bodyPr wrap="none"/>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a:solidFill>
                  <a:srgbClr val="000000"/>
                </a:solidFill>
                <a:latin typeface="Tahoma" panose="020B0604030504040204" pitchFamily="34" charset="0"/>
              </a:rPr>
              <a:t>ISA (Architecture)</a:t>
            </a:r>
            <a:endParaRPr lang="en-US" altLang="zh-CN" sz="1800">
              <a:solidFill>
                <a:srgbClr val="000000"/>
              </a:solidFill>
              <a:latin typeface="Tahoma" panose="020B0604030504040204" pitchFamily="34" charset="0"/>
            </a:endParaRPr>
          </a:p>
        </p:txBody>
      </p:sp>
      <p:sp>
        <p:nvSpPr>
          <p:cNvPr id="24584" name="Text Box 19"/>
          <p:cNvSpPr txBox="1">
            <a:spLocks noChangeAspect="1" noChangeArrowheads="1"/>
          </p:cNvSpPr>
          <p:nvPr/>
        </p:nvSpPr>
        <p:spPr bwMode="auto">
          <a:xfrm>
            <a:off x="3403600" y="3176588"/>
            <a:ext cx="2043113" cy="368300"/>
          </a:xfrm>
          <a:prstGeom prst="rect">
            <a:avLst/>
          </a:prstGeom>
          <a:solidFill>
            <a:srgbClr val="00FFFF"/>
          </a:solidFill>
          <a:ln w="9525">
            <a:solidFill>
              <a:schemeClr val="tx1"/>
            </a:solidFill>
            <a:miter lim="800000"/>
          </a:ln>
        </p:spPr>
        <p:txBody>
          <a:bodyPr wrap="none"/>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a:solidFill>
                  <a:srgbClr val="000000"/>
                </a:solidFill>
                <a:latin typeface="Tahoma" panose="020B0604030504040204" pitchFamily="34" charset="0"/>
              </a:rPr>
              <a:t>Program/Language</a:t>
            </a:r>
            <a:endParaRPr lang="en-US" altLang="zh-CN" sz="1800">
              <a:solidFill>
                <a:srgbClr val="000000"/>
              </a:solidFill>
              <a:latin typeface="Tahoma" panose="020B0604030504040204" pitchFamily="34" charset="0"/>
            </a:endParaRPr>
          </a:p>
        </p:txBody>
      </p:sp>
      <p:sp>
        <p:nvSpPr>
          <p:cNvPr id="24585" name="Text Box 20"/>
          <p:cNvSpPr txBox="1">
            <a:spLocks noChangeAspect="1" noChangeArrowheads="1"/>
          </p:cNvSpPr>
          <p:nvPr/>
        </p:nvSpPr>
        <p:spPr bwMode="auto">
          <a:xfrm>
            <a:off x="3403600" y="2805113"/>
            <a:ext cx="2043113" cy="368300"/>
          </a:xfrm>
          <a:prstGeom prst="rect">
            <a:avLst/>
          </a:prstGeom>
          <a:solidFill>
            <a:srgbClr val="00FFFF"/>
          </a:solidFill>
          <a:ln w="9525">
            <a:solidFill>
              <a:schemeClr val="tx1"/>
            </a:solidFill>
            <a:miter lim="800000"/>
          </a:ln>
        </p:spPr>
        <p:txBody>
          <a:bodyPr wrap="none"/>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a:solidFill>
                  <a:srgbClr val="000000"/>
                </a:solidFill>
                <a:latin typeface="Tahoma" panose="020B0604030504040204" pitchFamily="34" charset="0"/>
              </a:rPr>
              <a:t>Algorithm</a:t>
            </a:r>
            <a:endParaRPr lang="en-US" altLang="zh-CN" sz="1800">
              <a:solidFill>
                <a:srgbClr val="000000"/>
              </a:solidFill>
              <a:latin typeface="Tahoma" panose="020B0604030504040204" pitchFamily="34" charset="0"/>
            </a:endParaRPr>
          </a:p>
        </p:txBody>
      </p:sp>
      <p:sp>
        <p:nvSpPr>
          <p:cNvPr id="24586" name="Text Box 21"/>
          <p:cNvSpPr txBox="1">
            <a:spLocks noChangeAspect="1" noChangeArrowheads="1"/>
          </p:cNvSpPr>
          <p:nvPr/>
        </p:nvSpPr>
        <p:spPr bwMode="auto">
          <a:xfrm>
            <a:off x="3403600" y="2438400"/>
            <a:ext cx="2043113" cy="366713"/>
          </a:xfrm>
          <a:prstGeom prst="rect">
            <a:avLst/>
          </a:prstGeom>
          <a:solidFill>
            <a:srgbClr val="00FFFF"/>
          </a:solidFill>
          <a:ln w="9525">
            <a:solidFill>
              <a:schemeClr val="tx1"/>
            </a:solidFill>
            <a:miter lim="800000"/>
          </a:ln>
        </p:spPr>
        <p:txBody>
          <a:bodyPr wrap="none"/>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a:solidFill>
                  <a:srgbClr val="000000"/>
                </a:solidFill>
                <a:latin typeface="Tahoma" panose="020B0604030504040204" pitchFamily="34" charset="0"/>
              </a:rPr>
              <a:t>Problem</a:t>
            </a:r>
            <a:endParaRPr lang="en-US" altLang="zh-CN" sz="1800">
              <a:solidFill>
                <a:srgbClr val="000000"/>
              </a:solidFill>
              <a:latin typeface="Tahoma" panose="020B0604030504040204" pitchFamily="34" charset="0"/>
            </a:endParaRPr>
          </a:p>
        </p:txBody>
      </p:sp>
      <p:sp>
        <p:nvSpPr>
          <p:cNvPr id="18" name="Text Box 22"/>
          <p:cNvSpPr txBox="1">
            <a:spLocks noChangeAspect="1" noChangeArrowheads="1"/>
          </p:cNvSpPr>
          <p:nvPr/>
        </p:nvSpPr>
        <p:spPr bwMode="auto">
          <a:xfrm>
            <a:off x="3406775" y="4965700"/>
            <a:ext cx="2039938" cy="373063"/>
          </a:xfrm>
          <a:prstGeom prst="rect">
            <a:avLst/>
          </a:prstGeom>
          <a:solidFill>
            <a:srgbClr val="00FF00"/>
          </a:solidFill>
          <a:ln w="9525">
            <a:solidFill>
              <a:schemeClr val="tx1"/>
            </a:solidFill>
            <a:miter lim="800000"/>
          </a:ln>
        </p:spPr>
        <p:txBody>
          <a:bodyPr wrap="none"/>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700">
                <a:solidFill>
                  <a:srgbClr val="000000"/>
                </a:solidFill>
                <a:latin typeface="Tahoma" panose="020B0604030504040204" pitchFamily="34" charset="0"/>
                <a:cs typeface="Arial" panose="020B0604020202020204" pitchFamily="34" charset="0"/>
              </a:rPr>
              <a:t>Logic</a:t>
            </a:r>
            <a:endParaRPr lang="en-US" altLang="zh-CN" sz="1700">
              <a:solidFill>
                <a:srgbClr val="000000"/>
              </a:solidFill>
              <a:latin typeface="Tahoma" panose="020B0604030504040204" pitchFamily="34" charset="0"/>
              <a:cs typeface="Arial" panose="020B0604020202020204" pitchFamily="34" charset="0"/>
            </a:endParaRPr>
          </a:p>
          <a:p>
            <a:pPr eaLnBrk="1" hangingPunct="1"/>
            <a:endParaRPr lang="en-US" altLang="zh-CN" sz="1700">
              <a:solidFill>
                <a:srgbClr val="000000"/>
              </a:solidFill>
              <a:latin typeface="Tahoma" panose="020B0604030504040204" pitchFamily="34" charset="0"/>
              <a:cs typeface="Arial" panose="020B0604020202020204" pitchFamily="34" charset="0"/>
            </a:endParaRPr>
          </a:p>
        </p:txBody>
      </p:sp>
      <p:sp>
        <p:nvSpPr>
          <p:cNvPr id="24588" name="Text Box 23"/>
          <p:cNvSpPr txBox="1">
            <a:spLocks noChangeAspect="1" noChangeArrowheads="1"/>
          </p:cNvSpPr>
          <p:nvPr/>
        </p:nvSpPr>
        <p:spPr bwMode="auto">
          <a:xfrm>
            <a:off x="3406775" y="5337175"/>
            <a:ext cx="2041525" cy="368300"/>
          </a:xfrm>
          <a:prstGeom prst="rect">
            <a:avLst/>
          </a:prstGeom>
          <a:solidFill>
            <a:srgbClr val="00FF00"/>
          </a:solidFill>
          <a:ln w="9525">
            <a:solidFill>
              <a:schemeClr val="tx1"/>
            </a:solidFill>
            <a:miter lim="800000"/>
          </a:ln>
        </p:spPr>
        <p:txBody>
          <a:bodyPr wrap="none"/>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a:solidFill>
                  <a:srgbClr val="000000"/>
                </a:solidFill>
                <a:latin typeface="Tahoma" panose="020B0604030504040204" pitchFamily="34" charset="0"/>
              </a:rPr>
              <a:t>Circuits</a:t>
            </a:r>
            <a:endParaRPr lang="en-US" altLang="zh-CN" sz="1800">
              <a:solidFill>
                <a:srgbClr val="000000"/>
              </a:solidFill>
              <a:latin typeface="Tahoma" panose="020B0604030504040204" pitchFamily="34" charset="0"/>
            </a:endParaRPr>
          </a:p>
        </p:txBody>
      </p:sp>
      <p:sp>
        <p:nvSpPr>
          <p:cNvPr id="24589" name="Text Box 24"/>
          <p:cNvSpPr txBox="1">
            <a:spLocks noChangeAspect="1" noChangeArrowheads="1"/>
          </p:cNvSpPr>
          <p:nvPr/>
        </p:nvSpPr>
        <p:spPr bwMode="auto">
          <a:xfrm>
            <a:off x="3406775" y="3551238"/>
            <a:ext cx="2041525" cy="669925"/>
          </a:xfrm>
          <a:prstGeom prst="rect">
            <a:avLst/>
          </a:prstGeom>
          <a:solidFill>
            <a:srgbClr val="35F6FF"/>
          </a:solidFill>
          <a:ln w="9525">
            <a:solidFill>
              <a:schemeClr val="tx1"/>
            </a:solidFill>
            <a:miter lim="800000"/>
          </a:ln>
        </p:spPr>
        <p:txBody>
          <a:bodyPr wrap="none"/>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a:solidFill>
                  <a:srgbClr val="000000"/>
                </a:solidFill>
                <a:latin typeface="Tahoma" panose="020B0604030504040204" pitchFamily="34" charset="0"/>
              </a:rPr>
              <a:t>Runtime System</a:t>
            </a:r>
            <a:endParaRPr lang="en-US" altLang="zh-CN" sz="1800">
              <a:solidFill>
                <a:srgbClr val="000000"/>
              </a:solidFill>
              <a:latin typeface="Tahoma" panose="020B0604030504040204" pitchFamily="34" charset="0"/>
            </a:endParaRPr>
          </a:p>
          <a:p>
            <a:pPr eaLnBrk="1" hangingPunct="1"/>
            <a:r>
              <a:rPr lang="en-US" altLang="zh-CN" sz="1800">
                <a:solidFill>
                  <a:srgbClr val="000000"/>
                </a:solidFill>
                <a:latin typeface="Tahoma" panose="020B0604030504040204" pitchFamily="34" charset="0"/>
              </a:rPr>
              <a:t>(VM, OS, MM)</a:t>
            </a:r>
            <a:endParaRPr lang="en-US" altLang="zh-CN" sz="1800">
              <a:solidFill>
                <a:srgbClr val="000000"/>
              </a:solidFill>
              <a:latin typeface="Tahoma" panose="020B0604030504040204" pitchFamily="34" charset="0"/>
            </a:endParaRPr>
          </a:p>
        </p:txBody>
      </p:sp>
      <p:sp>
        <p:nvSpPr>
          <p:cNvPr id="25" name="Rounded Rectangle 24"/>
          <p:cNvSpPr>
            <a:spLocks noChangeArrowheads="1"/>
          </p:cNvSpPr>
          <p:nvPr/>
        </p:nvSpPr>
        <p:spPr bwMode="auto">
          <a:xfrm rot="5400000">
            <a:off x="3810000" y="3460750"/>
            <a:ext cx="1219200" cy="2286000"/>
          </a:xfrm>
          <a:prstGeom prst="roundRect">
            <a:avLst>
              <a:gd name="adj" fmla="val 16667"/>
            </a:avLst>
          </a:prstGeom>
          <a:noFill/>
          <a:ln w="4445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zh-CN">
              <a:solidFill>
                <a:srgbClr val="000000"/>
              </a:solidFill>
            </a:endParaRPr>
          </a:p>
        </p:txBody>
      </p:sp>
      <p:sp>
        <p:nvSpPr>
          <p:cNvPr id="20" name="Text Box 23"/>
          <p:cNvSpPr txBox="1">
            <a:spLocks noChangeAspect="1" noChangeArrowheads="1"/>
          </p:cNvSpPr>
          <p:nvPr/>
        </p:nvSpPr>
        <p:spPr bwMode="auto">
          <a:xfrm>
            <a:off x="3408363" y="5692775"/>
            <a:ext cx="2043112" cy="366713"/>
          </a:xfrm>
          <a:prstGeom prst="rect">
            <a:avLst/>
          </a:prstGeom>
          <a:solidFill>
            <a:srgbClr val="00FF00"/>
          </a:solidFill>
          <a:ln w="9525">
            <a:solidFill>
              <a:schemeClr val="tx1"/>
            </a:solidFill>
            <a:miter lim="800000"/>
          </a:ln>
        </p:spPr>
        <p:txBody>
          <a:bodyPr wrap="none"/>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a:solidFill>
                  <a:srgbClr val="000000"/>
                </a:solidFill>
                <a:latin typeface="Tahoma" panose="020B0604030504040204" pitchFamily="34" charset="0"/>
              </a:rPr>
              <a:t>Electrons</a:t>
            </a:r>
            <a:endParaRPr lang="en-US" altLang="zh-CN" sz="1800">
              <a:solidFill>
                <a:srgbClr val="000000"/>
              </a:solidFill>
              <a:latin typeface="Tahoma" panose="020B0604030504040204" pitchFamily="34" charset="0"/>
            </a:endParaRPr>
          </a:p>
        </p:txBody>
      </p:sp>
      <p:sp>
        <p:nvSpPr>
          <p:cNvPr id="2" name="TextBox 1"/>
          <p:cNvSpPr txBox="1">
            <a:spLocks noChangeArrowheads="1"/>
          </p:cNvSpPr>
          <p:nvPr/>
        </p:nvSpPr>
        <p:spPr bwMode="auto">
          <a:xfrm>
            <a:off x="247650" y="982662"/>
            <a:ext cx="60579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dirty="0"/>
              <a:t>“</a:t>
            </a:r>
            <a:r>
              <a:rPr lang="en-US" altLang="zh-CN" sz="1800" dirty="0"/>
              <a:t>The purpose of computing is insight</a:t>
            </a:r>
            <a:r>
              <a:rPr lang="en-US" altLang="en-US" sz="1800" dirty="0"/>
              <a:t>”</a:t>
            </a:r>
            <a:r>
              <a:rPr lang="en-US" altLang="zh-CN" sz="1800" dirty="0"/>
              <a:t> (</a:t>
            </a:r>
            <a:r>
              <a:rPr lang="en-US" altLang="zh-CN" sz="1800" i="1" dirty="0"/>
              <a:t>Richard Hamming</a:t>
            </a:r>
            <a:r>
              <a:rPr lang="en-US" altLang="zh-CN" sz="1800" dirty="0"/>
              <a:t>)</a:t>
            </a:r>
            <a:endParaRPr lang="en-US" altLang="zh-CN" sz="1800" dirty="0"/>
          </a:p>
          <a:p>
            <a:pPr eaLnBrk="1" hangingPunct="1"/>
            <a:r>
              <a:rPr lang="en-US" altLang="zh-CN" sz="1800" i="1" dirty="0"/>
              <a:t>We gain and generate insight by solving problems</a:t>
            </a:r>
            <a:endParaRPr lang="en-US" altLang="zh-CN" sz="1800" i="1" dirty="0"/>
          </a:p>
          <a:p>
            <a:pPr eaLnBrk="1" hangingPunct="1"/>
            <a:r>
              <a:rPr lang="en-US" altLang="zh-CN" sz="1800" i="1" dirty="0"/>
              <a:t>How do we ensure problems are solved by electrons?</a:t>
            </a:r>
            <a:endParaRPr lang="en-US" altLang="zh-CN" sz="1800" i="1" dirty="0"/>
          </a:p>
        </p:txBody>
      </p:sp>
      <p:pic>
        <p:nvPicPr>
          <p:cNvPr id="3" name="Picture 2"/>
          <p:cNvPicPr>
            <a:picLocks noChangeAspect="1"/>
          </p:cNvPicPr>
          <p:nvPr/>
        </p:nvPicPr>
        <p:blipFill>
          <a:blip r:embed="rId1"/>
          <a:srcRect/>
          <a:stretch>
            <a:fillRect/>
          </a:stretch>
        </p:blipFill>
        <p:spPr bwMode="auto">
          <a:xfrm>
            <a:off x="6781800" y="990600"/>
            <a:ext cx="1879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r>
              <a:rPr lang="en-US" altLang="zh-CN"/>
              <a:t>COaA, LEC01 Intro1</a:t>
            </a:r>
            <a:endParaRPr lang="en-US" altLang="zh-CN" dirty="0"/>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7" name="TextBox 6"/>
          <p:cNvSpPr txBox="1"/>
          <p:nvPr/>
        </p:nvSpPr>
        <p:spPr>
          <a:xfrm>
            <a:off x="280149" y="101025"/>
            <a:ext cx="710451" cy="584775"/>
          </a:xfrm>
          <a:prstGeom prst="rect">
            <a:avLst/>
          </a:prstGeom>
          <a:noFill/>
        </p:spPr>
        <p:txBody>
          <a:bodyPr wrap="none" rtlCol="0">
            <a:spAutoFit/>
          </a:bodyPr>
          <a:lstStyle/>
          <a:p>
            <a:r>
              <a:rPr lang="en-US" sz="3200" b="1" dirty="0">
                <a:solidFill>
                  <a:schemeClr val="bg1"/>
                </a:solidFill>
              </a:rPr>
              <a:t>5.1</a:t>
            </a:r>
            <a:endParaRPr lang="en-US"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58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58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58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458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58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458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58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bldLvl="0" animBg="1"/>
      <p:bldP spid="24583" grpId="0" bldLvl="0" animBg="1"/>
      <p:bldP spid="24584" grpId="0" bldLvl="0" animBg="1"/>
      <p:bldP spid="24585" grpId="0" bldLvl="0" animBg="1"/>
      <p:bldP spid="24586" grpId="0" bldLvl="0" animBg="1"/>
      <p:bldP spid="18" grpId="0" bldLvl="0" animBg="1"/>
      <p:bldP spid="24588" grpId="0" bldLvl="0" animBg="1"/>
      <p:bldP spid="24589" grpId="0" bldLvl="0" animBg="1"/>
      <p:bldP spid="25" grpId="0" bldLvl="0" animBg="1"/>
      <p:bldP spid="2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The first 4-way superscalar CPU in the competition</a:t>
            </a:r>
            <a:endParaRPr lang="en-US" altLang="zh-CN" dirty="0"/>
          </a:p>
          <a:p>
            <a:pPr lvl="1"/>
            <a:r>
              <a:rPr lang="en-US" altLang="zh-CN" dirty="0"/>
              <a:t>Out of Order Execution</a:t>
            </a:r>
            <a:r>
              <a:rPr lang="zh-CN" altLang="en-US" dirty="0"/>
              <a:t>，</a:t>
            </a:r>
            <a:r>
              <a:rPr lang="en-US" altLang="zh-CN" dirty="0"/>
              <a:t>Register Renaming</a:t>
            </a:r>
            <a:r>
              <a:rPr lang="zh-CN" altLang="en-US" dirty="0"/>
              <a:t>、</a:t>
            </a:r>
            <a:r>
              <a:rPr lang="en-US" altLang="zh-CN" dirty="0"/>
              <a:t>Branch Prediction</a:t>
            </a:r>
            <a:r>
              <a:rPr lang="zh-CN" altLang="en-US" dirty="0"/>
              <a:t>，</a:t>
            </a:r>
            <a:r>
              <a:rPr lang="en-US" altLang="zh-CN" dirty="0"/>
              <a:t>Write Buffer</a:t>
            </a:r>
            <a:r>
              <a:rPr lang="zh-CN" altLang="en-US" dirty="0"/>
              <a:t>，</a:t>
            </a:r>
            <a:r>
              <a:rPr lang="zh-CN" altLang="en-US" dirty="0">
                <a:ea typeface="宋体" panose="02010600030101010101" pitchFamily="2" charset="-122"/>
              </a:rPr>
              <a:t>。。。。。。</a:t>
            </a:r>
            <a:endParaRPr lang="zh-CN" altLang="en-US" dirty="0">
              <a:ea typeface="宋体" panose="02010600030101010101" pitchFamily="2" charset="-122"/>
            </a:endParaRPr>
          </a:p>
        </p:txBody>
      </p:sp>
      <p:sp>
        <p:nvSpPr>
          <p:cNvPr id="3" name="标题 2"/>
          <p:cNvSpPr>
            <a:spLocks noGrp="1"/>
          </p:cNvSpPr>
          <p:nvPr>
            <p:ph type="title"/>
          </p:nvPr>
        </p:nvSpPr>
        <p:spPr/>
        <p:txBody>
          <a:bodyPr>
            <a:normAutofit/>
          </a:bodyPr>
          <a:lstStyle/>
          <a:p>
            <a:r>
              <a:rPr lang="en-US" dirty="0">
                <a:sym typeface="+mn-ea"/>
              </a:rPr>
              <a:t>NSCSCC 2019</a:t>
            </a:r>
            <a:endParaRPr lang="zh-CN" altLang="en-US" dirty="0"/>
          </a:p>
        </p:txBody>
      </p:sp>
      <p:pic>
        <p:nvPicPr>
          <p:cNvPr id="9" name="内容占位符 8" descr="图片包含 人, 桌子, 大, 站&#10;&#10;描述已自动生成"/>
          <p:cNvPicPr>
            <a:picLocks noGrp="1" noChangeAspect="1"/>
          </p:cNvPicPr>
          <p:nvPr>
            <p:ph sz="quarter" idx="13"/>
          </p:nvPr>
        </p:nvPicPr>
        <p:blipFill>
          <a:blip r:embed="rId1"/>
          <a:stretch>
            <a:fillRect/>
          </a:stretch>
        </p:blipFill>
        <p:spPr>
          <a:xfrm>
            <a:off x="0" y="3429000"/>
            <a:ext cx="4611460" cy="3458599"/>
          </a:xfrm>
        </p:spPr>
      </p:pic>
      <p:sp>
        <p:nvSpPr>
          <p:cNvPr id="5" name="日期占位符 4"/>
          <p:cNvSpPr>
            <a:spLocks noGrp="1"/>
          </p:cNvSpPr>
          <p:nvPr>
            <p:ph type="dt" sz="half" idx="10"/>
          </p:nvPr>
        </p:nvSpPr>
        <p:spPr/>
        <p:txBody>
          <a:bodyPr/>
          <a:lstStyle/>
          <a:p>
            <a:r>
              <a:rPr lang="en-US" altLang="zh-CN"/>
              <a:t>COaA, LEC01 Intro1</a:t>
            </a:r>
            <a:endParaRPr lang="en-US" altLang="zh-CN" dirty="0"/>
          </a:p>
        </p:txBody>
      </p:sp>
      <p:sp>
        <p:nvSpPr>
          <p:cNvPr id="6" name="页脚占位符 5"/>
          <p:cNvSpPr>
            <a:spLocks noGrp="1"/>
          </p:cNvSpPr>
          <p:nvPr>
            <p:ph type="ftr" sz="quarter" idx="11"/>
          </p:nvPr>
        </p:nvSpPr>
        <p:spPr/>
        <p:txBody>
          <a:bodyPr/>
          <a:lstStyle/>
          <a:p>
            <a:pPr algn="ctr"/>
            <a:r>
              <a:rPr lang="en-US" altLang="zh-CN"/>
              <a:t>Northwestern </a:t>
            </a:r>
            <a:r>
              <a:rPr lang="en-US" altLang="zh-CN" dirty="0" err="1"/>
              <a:t>Polytechnical</a:t>
            </a:r>
            <a:r>
              <a:rPr lang="en-US" altLang="zh-CN" dirty="0"/>
              <a:t> University</a:t>
            </a:r>
            <a:endParaRPr lang="zh-CN" altLang="en-US" dirty="0"/>
          </a:p>
        </p:txBody>
      </p:sp>
      <p:sp>
        <p:nvSpPr>
          <p:cNvPr id="7" name="灯片编号占位符 6"/>
          <p:cNvSpPr>
            <a:spLocks noGrp="1"/>
          </p:cNvSpPr>
          <p:nvPr>
            <p:ph type="sldNum" sz="quarter" idx="12"/>
          </p:nvPr>
        </p:nvSpPr>
        <p:spPr/>
        <p:txBody>
          <a:bodyPr/>
          <a:lstStyle/>
          <a:p>
            <a:fld id="{B7A5BFCD-2DD0-1B4A-A6AE-A25793FF7F06}" type="slidenum">
              <a:rPr lang="zh-CN" altLang="en-US"/>
            </a:fld>
            <a:endParaRPr lang="zh-CN" altLang="en-US"/>
          </a:p>
        </p:txBody>
      </p:sp>
      <p:pic>
        <p:nvPicPr>
          <p:cNvPr id="13" name="图片 12"/>
          <p:cNvPicPr>
            <a:picLocks noChangeAspect="1"/>
          </p:cNvPicPr>
          <p:nvPr/>
        </p:nvPicPr>
        <p:blipFill>
          <a:blip r:embed="rId2"/>
          <a:stretch>
            <a:fillRect/>
          </a:stretch>
        </p:blipFill>
        <p:spPr>
          <a:xfrm>
            <a:off x="4572000" y="3429000"/>
            <a:ext cx="4572000"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p:cNvSpPr>
            <a:spLocks noGrp="1"/>
          </p:cNvSpPr>
          <p:nvPr>
            <p:ph type="title"/>
          </p:nvPr>
        </p:nvSpPr>
        <p:spPr>
          <a:xfrm>
            <a:off x="1219200" y="152400"/>
            <a:ext cx="8229600" cy="563562"/>
          </a:xfrm>
        </p:spPr>
        <p:txBody>
          <a:bodyPr/>
          <a:lstStyle/>
          <a:p>
            <a:r>
              <a:rPr lang="en-US" altLang="zh-CN" dirty="0">
                <a:ea typeface="MS PGothic" panose="020B0600070205080204" pitchFamily="34" charset="-128"/>
              </a:rPr>
              <a:t>Aside: Papers By Hamming</a:t>
            </a:r>
            <a:endParaRPr lang="en-US" altLang="zh-CN" dirty="0">
              <a:ea typeface="MS PGothic" panose="020B0600070205080204" pitchFamily="34" charset="-128"/>
            </a:endParaRPr>
          </a:p>
        </p:txBody>
      </p:sp>
      <p:sp>
        <p:nvSpPr>
          <p:cNvPr id="3" name="Content Placeholder 2"/>
          <p:cNvSpPr>
            <a:spLocks noGrp="1"/>
          </p:cNvSpPr>
          <p:nvPr>
            <p:ph idx="4294967295"/>
          </p:nvPr>
        </p:nvSpPr>
        <p:spPr>
          <a:xfrm>
            <a:off x="251520" y="1196752"/>
            <a:ext cx="9023920" cy="5194300"/>
          </a:xfrm>
        </p:spPr>
        <p:txBody>
          <a:bodyPr>
            <a:normAutofit fontScale="85000" lnSpcReduction="20000"/>
          </a:bodyPr>
          <a:lstStyle/>
          <a:p>
            <a:r>
              <a:rPr lang="en-US" altLang="zh-CN" dirty="0">
                <a:ea typeface="MS PGothic" panose="020B0600070205080204" pitchFamily="34" charset="-128"/>
              </a:rPr>
              <a:t>Hamming, </a:t>
            </a:r>
            <a:r>
              <a:rPr lang="en-US" altLang="en-US" dirty="0">
                <a:ea typeface="MS PGothic" panose="020B0600070205080204" pitchFamily="34" charset="-128"/>
              </a:rPr>
              <a:t>“</a:t>
            </a:r>
            <a:r>
              <a:rPr lang="en-US" altLang="ja-JP" dirty="0">
                <a:solidFill>
                  <a:srgbClr val="0000FF"/>
                </a:solidFill>
                <a:ea typeface="MS PGothic" panose="020B0600070205080204" pitchFamily="34" charset="-128"/>
              </a:rPr>
              <a:t>Error Detecting and Error Correcting Codes</a:t>
            </a:r>
            <a:r>
              <a:rPr lang="en-US" altLang="ja-JP" dirty="0">
                <a:ea typeface="MS PGothic" panose="020B0600070205080204" pitchFamily="34" charset="-128"/>
              </a:rPr>
              <a:t>,</a:t>
            </a:r>
            <a:r>
              <a:rPr lang="en-US" altLang="en-US" dirty="0">
                <a:ea typeface="MS PGothic" panose="020B0600070205080204" pitchFamily="34" charset="-128"/>
              </a:rPr>
              <a:t>”</a:t>
            </a:r>
            <a:r>
              <a:rPr lang="en-US" altLang="ja-JP" dirty="0">
                <a:ea typeface="MS PGothic" panose="020B0600070205080204" pitchFamily="34" charset="-128"/>
              </a:rPr>
              <a:t> Bell System Technical Journal 1950.</a:t>
            </a:r>
            <a:endParaRPr lang="en-US" altLang="ja-JP" dirty="0">
              <a:ea typeface="MS PGothic" panose="020B0600070205080204" pitchFamily="34" charset="-128"/>
            </a:endParaRPr>
          </a:p>
          <a:p>
            <a:endParaRPr lang="en-US" altLang="zh-CN" dirty="0">
              <a:ea typeface="MS PGothic" panose="020B0600070205080204" pitchFamily="34" charset="-128"/>
            </a:endParaRPr>
          </a:p>
          <a:p>
            <a:r>
              <a:rPr lang="en-US" altLang="zh-CN" dirty="0">
                <a:ea typeface="MS PGothic" panose="020B0600070205080204" pitchFamily="34" charset="-128"/>
              </a:rPr>
              <a:t>Introduced the concept of </a:t>
            </a:r>
            <a:r>
              <a:rPr lang="en-US" altLang="zh-CN" dirty="0">
                <a:solidFill>
                  <a:srgbClr val="0000FF"/>
                </a:solidFill>
                <a:ea typeface="MS PGothic" panose="020B0600070205080204" pitchFamily="34" charset="-128"/>
              </a:rPr>
              <a:t>Hamming distance </a:t>
            </a:r>
            <a:endParaRPr lang="en-US" altLang="zh-CN" dirty="0">
              <a:solidFill>
                <a:srgbClr val="0000FF"/>
              </a:solidFill>
              <a:ea typeface="MS PGothic" panose="020B0600070205080204" pitchFamily="34" charset="-128"/>
            </a:endParaRPr>
          </a:p>
          <a:p>
            <a:pPr lvl="1"/>
            <a:r>
              <a:rPr lang="en-US" altLang="zh-CN" dirty="0">
                <a:solidFill>
                  <a:srgbClr val="0000FF"/>
                </a:solidFill>
                <a:ea typeface="MS PGothic" panose="020B0600070205080204" pitchFamily="34" charset="-128"/>
              </a:rPr>
              <a:t>number of locations in which the corresponding symbols of two equal-length strings is different</a:t>
            </a:r>
            <a:endParaRPr lang="en-US" altLang="zh-CN" dirty="0">
              <a:solidFill>
                <a:srgbClr val="0000FF"/>
              </a:solidFill>
              <a:ea typeface="MS PGothic" panose="020B0600070205080204" pitchFamily="34" charset="-128"/>
            </a:endParaRPr>
          </a:p>
          <a:p>
            <a:r>
              <a:rPr lang="en-US" altLang="zh-CN" dirty="0">
                <a:ea typeface="MS PGothic" panose="020B0600070205080204" pitchFamily="34" charset="-128"/>
              </a:rPr>
              <a:t>Developed a theory of codes used for error detection and correction</a:t>
            </a:r>
            <a:endParaRPr lang="en-US" altLang="zh-CN" dirty="0">
              <a:ea typeface="MS PGothic" panose="020B0600070205080204" pitchFamily="34" charset="-128"/>
            </a:endParaRPr>
          </a:p>
          <a:p>
            <a:pPr>
              <a:buFont typeface="Wingdings" panose="05000000000000000000" pitchFamily="2" charset="2"/>
              <a:buNone/>
            </a:pPr>
            <a:endParaRPr lang="en-US" altLang="zh-CN" dirty="0">
              <a:solidFill>
                <a:srgbClr val="0000FF"/>
              </a:solidFill>
              <a:ea typeface="MS PGothic" panose="020B0600070205080204" pitchFamily="34" charset="-128"/>
            </a:endParaRPr>
          </a:p>
          <a:p>
            <a:r>
              <a:rPr lang="en-US" altLang="zh-CN" dirty="0">
                <a:ea typeface="MS PGothic" panose="020B0600070205080204" pitchFamily="34" charset="-128"/>
              </a:rPr>
              <a:t>Also:</a:t>
            </a:r>
            <a:endParaRPr lang="en-US" altLang="zh-CN" dirty="0">
              <a:ea typeface="MS PGothic" panose="020B0600070205080204" pitchFamily="34" charset="-128"/>
            </a:endParaRPr>
          </a:p>
          <a:p>
            <a:r>
              <a:rPr lang="en-US" altLang="zh-CN" dirty="0">
                <a:ea typeface="MS PGothic" panose="020B0600070205080204" pitchFamily="34" charset="-128"/>
              </a:rPr>
              <a:t>Hamming, </a:t>
            </a:r>
            <a:r>
              <a:rPr lang="en-US" altLang="en-US" dirty="0">
                <a:ea typeface="MS PGothic" panose="020B0600070205080204" pitchFamily="34" charset="-128"/>
              </a:rPr>
              <a:t>“</a:t>
            </a:r>
            <a:r>
              <a:rPr lang="en-US" altLang="ja-JP" dirty="0">
                <a:solidFill>
                  <a:srgbClr val="0000FF"/>
                </a:solidFill>
                <a:ea typeface="MS PGothic" panose="020B0600070205080204" pitchFamily="34" charset="-128"/>
              </a:rPr>
              <a:t>You and Your Research</a:t>
            </a:r>
            <a:r>
              <a:rPr lang="en-US" altLang="ja-JP" dirty="0">
                <a:ea typeface="MS PGothic" panose="020B0600070205080204" pitchFamily="34" charset="-128"/>
              </a:rPr>
              <a:t>,</a:t>
            </a:r>
            <a:r>
              <a:rPr lang="en-US" altLang="en-US" dirty="0">
                <a:ea typeface="MS PGothic" panose="020B0600070205080204" pitchFamily="34" charset="-128"/>
              </a:rPr>
              <a:t>”</a:t>
            </a:r>
            <a:r>
              <a:rPr lang="en-US" altLang="ja-JP" dirty="0">
                <a:ea typeface="MS PGothic" panose="020B0600070205080204" pitchFamily="34" charset="-128"/>
              </a:rPr>
              <a:t> Talk at Bell Labs, 1986.</a:t>
            </a:r>
            <a:endParaRPr lang="en-US" altLang="ja-JP" dirty="0">
              <a:ea typeface="MS PGothic" panose="020B0600070205080204" pitchFamily="34" charset="-128"/>
            </a:endParaRPr>
          </a:p>
          <a:p>
            <a:pPr lvl="1"/>
            <a:r>
              <a:rPr lang="en-US" altLang="zh-CN" dirty="0">
                <a:solidFill>
                  <a:srgbClr val="0000FF"/>
                </a:solidFill>
                <a:ea typeface="MS PGothic" panose="020B0600070205080204" pitchFamily="34" charset="-128"/>
                <a:hlinkClick r:id="rId1"/>
              </a:rPr>
              <a:t>http://www.cs.virginia.edu/~robins/YouAndYourResearch.html</a:t>
            </a:r>
            <a:r>
              <a:rPr lang="en-US" altLang="zh-CN" dirty="0">
                <a:solidFill>
                  <a:srgbClr val="0000FF"/>
                </a:solidFill>
                <a:ea typeface="MS PGothic" panose="020B0600070205080204" pitchFamily="34" charset="-128"/>
              </a:rPr>
              <a:t> </a:t>
            </a:r>
            <a:endParaRPr lang="en-US" altLang="zh-CN" dirty="0">
              <a:solidFill>
                <a:srgbClr val="0000FF"/>
              </a:solidFill>
              <a:ea typeface="MS PGothic" panose="020B0600070205080204" pitchFamily="34" charset="-128"/>
            </a:endParaRPr>
          </a:p>
        </p:txBody>
      </p:sp>
      <p:sp>
        <p:nvSpPr>
          <p:cNvPr id="234499" name="Slide Number Placeholder 3"/>
          <p:cNvSpPr>
            <a:spLocks noGrp="1"/>
          </p:cNvSpPr>
          <p:nvPr>
            <p:ph type="sldNum" sz="quarter" idx="12"/>
          </p:nvPr>
        </p:nvSpPr>
        <p:spPr>
          <a:xfrm>
            <a:off x="3124200"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E148888-B899-44A7-9758-8A880605B022}" type="slidenum">
              <a:rPr lang="en-US" altLang="zh-CN" sz="1600">
                <a:solidFill>
                  <a:srgbClr val="000000"/>
                </a:solidFill>
                <a:latin typeface="Garamond" panose="02020404030301010803" pitchFamily="18" charset="0"/>
              </a:rPr>
            </a:fld>
            <a:endParaRPr lang="en-US" altLang="zh-CN" sz="1600">
              <a:solidFill>
                <a:srgbClr val="000000"/>
              </a:solidFill>
              <a:latin typeface="Garamond" panose="02020404030301010803" pitchFamily="18" charset="0"/>
            </a:endParaRPr>
          </a:p>
        </p:txBody>
      </p:sp>
      <p:sp>
        <p:nvSpPr>
          <p:cNvPr id="2" name="Date Placeholder 1"/>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7" name="TextBox 6"/>
          <p:cNvSpPr txBox="1"/>
          <p:nvPr/>
        </p:nvSpPr>
        <p:spPr>
          <a:xfrm>
            <a:off x="280149" y="101025"/>
            <a:ext cx="710451" cy="584775"/>
          </a:xfrm>
          <a:prstGeom prst="rect">
            <a:avLst/>
          </a:prstGeom>
          <a:noFill/>
        </p:spPr>
        <p:txBody>
          <a:bodyPr wrap="none" rtlCol="0">
            <a:spAutoFit/>
          </a:bodyPr>
          <a:lstStyle/>
          <a:p>
            <a:r>
              <a:rPr lang="en-US" sz="3200" b="1" dirty="0">
                <a:solidFill>
                  <a:schemeClr val="bg1"/>
                </a:solidFill>
              </a:rPr>
              <a:t>5.1</a:t>
            </a:r>
            <a:endParaRPr lang="en-US"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altLang="zh-CN" dirty="0">
                <a:solidFill>
                  <a:srgbClr val="0000FF"/>
                </a:solidFill>
                <a:ea typeface="MS PGothic" panose="020B0600070205080204" pitchFamily="34" charset="-128"/>
              </a:rPr>
              <a:t>Levels of transformation create abstractions</a:t>
            </a:r>
            <a:endParaRPr lang="en-US" altLang="zh-CN" dirty="0">
              <a:solidFill>
                <a:srgbClr val="0000FF"/>
              </a:solidFill>
              <a:ea typeface="MS PGothic" panose="020B0600070205080204" pitchFamily="34" charset="-128"/>
            </a:endParaRPr>
          </a:p>
          <a:p>
            <a:pPr lvl="1"/>
            <a:r>
              <a:rPr lang="en-US" altLang="zh-CN" sz="2100" dirty="0">
                <a:ea typeface="MS PGothic" panose="020B0600070205080204" pitchFamily="34" charset="-128"/>
              </a:rPr>
              <a:t>Abstraction: A higher level only needs to know about the interface to the lower level, not how the lower level is implemented</a:t>
            </a:r>
            <a:endParaRPr lang="en-US" altLang="zh-CN" sz="2100" dirty="0">
              <a:ea typeface="MS PGothic" panose="020B0600070205080204" pitchFamily="34" charset="-128"/>
            </a:endParaRPr>
          </a:p>
          <a:p>
            <a:pPr lvl="1"/>
            <a:r>
              <a:rPr lang="en-US" altLang="zh-CN" sz="2100" dirty="0">
                <a:ea typeface="MS PGothic" panose="020B0600070205080204" pitchFamily="34" charset="-128"/>
              </a:rPr>
              <a:t>E.g., high-level language programmer does not really need to know what the ISA is and how a computer executes instructions</a:t>
            </a:r>
            <a:endParaRPr lang="en-US" altLang="zh-CN" sz="2100" dirty="0">
              <a:ea typeface="MS PGothic" panose="020B0600070205080204" pitchFamily="34" charset="-128"/>
            </a:endParaRPr>
          </a:p>
          <a:p>
            <a:pPr lvl="1"/>
            <a:endParaRPr lang="en-US" altLang="zh-CN" sz="1600" dirty="0">
              <a:ea typeface="MS PGothic" panose="020B0600070205080204" pitchFamily="34" charset="-128"/>
            </a:endParaRPr>
          </a:p>
          <a:p>
            <a:r>
              <a:rPr lang="en-US" altLang="zh-CN" dirty="0">
                <a:solidFill>
                  <a:srgbClr val="0000FF"/>
                </a:solidFill>
                <a:ea typeface="MS PGothic" panose="020B0600070205080204" pitchFamily="34" charset="-128"/>
              </a:rPr>
              <a:t>Abstraction improves productivity</a:t>
            </a:r>
            <a:endParaRPr lang="en-US" altLang="zh-CN" dirty="0">
              <a:solidFill>
                <a:srgbClr val="0000FF"/>
              </a:solidFill>
              <a:ea typeface="MS PGothic" panose="020B0600070205080204" pitchFamily="34" charset="-128"/>
            </a:endParaRPr>
          </a:p>
          <a:p>
            <a:pPr lvl="1"/>
            <a:r>
              <a:rPr lang="en-US" altLang="zh-CN" sz="2100" dirty="0">
                <a:ea typeface="MS PGothic" panose="020B0600070205080204" pitchFamily="34" charset="-128"/>
              </a:rPr>
              <a:t>No need to worry about decisions made in underlying levels</a:t>
            </a:r>
            <a:endParaRPr lang="en-US" altLang="zh-CN" sz="2100" dirty="0">
              <a:ea typeface="MS PGothic" panose="020B0600070205080204" pitchFamily="34" charset="-128"/>
            </a:endParaRPr>
          </a:p>
          <a:p>
            <a:pPr lvl="1"/>
            <a:r>
              <a:rPr lang="en-US" altLang="zh-CN" sz="2100" dirty="0">
                <a:ea typeface="MS PGothic" panose="020B0600070205080204" pitchFamily="34" charset="-128"/>
              </a:rPr>
              <a:t>E.g., programming in Java vs. C vs. assembly vs. binary vs. by specifying control signals of each transistor every cycle</a:t>
            </a:r>
            <a:endParaRPr lang="en-US" altLang="zh-CN" sz="2100" dirty="0">
              <a:ea typeface="MS PGothic" panose="020B0600070205080204" pitchFamily="34" charset="-128"/>
            </a:endParaRPr>
          </a:p>
          <a:p>
            <a:pPr lvl="1"/>
            <a:endParaRPr lang="en-US" altLang="zh-CN" sz="1600" dirty="0">
              <a:ea typeface="MS PGothic" panose="020B0600070205080204" pitchFamily="34" charset="-128"/>
            </a:endParaRPr>
          </a:p>
          <a:p>
            <a:r>
              <a:rPr lang="en-US" altLang="zh-CN" dirty="0">
                <a:ea typeface="MS PGothic" panose="020B0600070205080204" pitchFamily="34" charset="-128"/>
              </a:rPr>
              <a:t>Then, why would you want to know what goes on underneath or above?</a:t>
            </a:r>
            <a:endParaRPr lang="en-US" altLang="zh-CN" dirty="0">
              <a:ea typeface="MS PGothic" panose="020B0600070205080204" pitchFamily="34" charset="-128"/>
            </a:endParaRPr>
          </a:p>
          <a:p>
            <a:pPr lvl="1"/>
            <a:endParaRPr lang="en-US" altLang="zh-CN" dirty="0">
              <a:ea typeface="MS PGothic" panose="020B0600070205080204" pitchFamily="34" charset="-128"/>
            </a:endParaRPr>
          </a:p>
          <a:p>
            <a:endParaRPr lang="en-US" altLang="zh-CN" dirty="0">
              <a:ea typeface="MS PGothic" panose="020B0600070205080204" pitchFamily="34" charset="-128"/>
            </a:endParaRPr>
          </a:p>
        </p:txBody>
      </p:sp>
      <p:sp>
        <p:nvSpPr>
          <p:cNvPr id="49155"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4ED1A02-F3EC-4486-B83C-EBA8F942DC30}" type="slidenum">
              <a:rPr lang="en-US" altLang="zh-CN" sz="1600">
                <a:solidFill>
                  <a:srgbClr val="000000"/>
                </a:solidFill>
                <a:latin typeface="Garamond" panose="02020404030301010803" pitchFamily="18" charset="0"/>
              </a:rPr>
            </a:fld>
            <a:endParaRPr lang="en-US" altLang="zh-CN" sz="1600">
              <a:solidFill>
                <a:srgbClr val="000000"/>
              </a:solidFill>
              <a:latin typeface="Garamond" panose="02020404030301010803" pitchFamily="18" charset="0"/>
            </a:endParaRPr>
          </a:p>
        </p:txBody>
      </p:sp>
      <p:sp>
        <p:nvSpPr>
          <p:cNvPr id="49153" name="Title 1"/>
          <p:cNvSpPr>
            <a:spLocks noGrp="1"/>
          </p:cNvSpPr>
          <p:nvPr>
            <p:ph type="title"/>
          </p:nvPr>
        </p:nvSpPr>
        <p:spPr/>
        <p:txBody>
          <a:bodyPr/>
          <a:lstStyle/>
          <a:p>
            <a:r>
              <a:rPr lang="en-US" altLang="zh-CN" dirty="0">
                <a:ea typeface="MS PGothic" panose="020B0600070205080204" pitchFamily="34" charset="-128"/>
              </a:rPr>
              <a:t>The Power of Abstraction</a:t>
            </a:r>
            <a:endParaRPr lang="en-US" altLang="zh-CN" dirty="0">
              <a:ea typeface="MS PGothic" panose="020B0600070205080204" pitchFamily="34" charset="-128"/>
            </a:endParaRPr>
          </a:p>
        </p:txBody>
      </p:sp>
      <p:sp>
        <p:nvSpPr>
          <p:cNvPr id="2" name="Content Placeholder 1"/>
          <p:cNvSpPr>
            <a:spLocks noGrp="1"/>
          </p:cNvSpPr>
          <p:nvPr>
            <p:ph sz="quarter" idx="13"/>
          </p:nvPr>
        </p:nvSpPr>
        <p:spPr/>
        <p:txBody>
          <a:bodyPr/>
          <a:lstStyle/>
          <a:p>
            <a:r>
              <a:rPr lang="en-US" dirty="0"/>
              <a:t>5.1</a:t>
            </a:r>
            <a:endParaRPr lang="en-US" dirty="0"/>
          </a:p>
        </p:txBody>
      </p:sp>
      <p:sp>
        <p:nvSpPr>
          <p:cNvPr id="4" name="Date Placeholder 3"/>
          <p:cNvSpPr>
            <a:spLocks noGrp="1"/>
          </p:cNvSpPr>
          <p:nvPr>
            <p:ph type="dt" sz="half" idx="10"/>
          </p:nvPr>
        </p:nvSpPr>
        <p:spPr/>
        <p:txBody>
          <a:bodyPr/>
          <a:lstStyle/>
          <a:p>
            <a:r>
              <a:rPr lang="en-US" altLang="zh-CN"/>
              <a:t>COaA, LEC01 Intro1</a:t>
            </a:r>
            <a:endParaRPr lang="en-US" altLang="zh-CN" dirty="0"/>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altLang="zh-CN" dirty="0">
                <a:ea typeface="MS PGothic" panose="020B0600070205080204" pitchFamily="34" charset="-128"/>
              </a:rPr>
              <a:t>As long as everything goes well, not knowing what happens in the underlying level (or above) is not a problem.</a:t>
            </a:r>
            <a:endParaRPr lang="en-US" altLang="zh-CN" dirty="0">
              <a:ea typeface="MS PGothic" panose="020B0600070205080204" pitchFamily="34" charset="-128"/>
            </a:endParaRPr>
          </a:p>
          <a:p>
            <a:endParaRPr lang="en-US" altLang="zh-CN" sz="1400" dirty="0">
              <a:ea typeface="MS PGothic" panose="020B0600070205080204" pitchFamily="34" charset="-128"/>
            </a:endParaRPr>
          </a:p>
          <a:p>
            <a:r>
              <a:rPr lang="en-US" altLang="zh-CN" dirty="0">
                <a:ea typeface="MS PGothic" panose="020B0600070205080204" pitchFamily="34" charset="-128"/>
              </a:rPr>
              <a:t>What if</a:t>
            </a:r>
            <a:endParaRPr lang="en-US" altLang="zh-CN" dirty="0">
              <a:ea typeface="MS PGothic" panose="020B0600070205080204" pitchFamily="34" charset="-128"/>
            </a:endParaRPr>
          </a:p>
          <a:p>
            <a:pPr lvl="1"/>
            <a:r>
              <a:rPr lang="en-US" altLang="zh-CN" sz="1900" dirty="0">
                <a:ea typeface="MS PGothic" panose="020B0600070205080204" pitchFamily="34" charset="-128"/>
              </a:rPr>
              <a:t>The program you wrote is running slow?</a:t>
            </a:r>
            <a:endParaRPr lang="en-US" altLang="zh-CN" sz="1900" dirty="0">
              <a:ea typeface="MS PGothic" panose="020B0600070205080204" pitchFamily="34" charset="-128"/>
            </a:endParaRPr>
          </a:p>
          <a:p>
            <a:pPr lvl="1"/>
            <a:r>
              <a:rPr lang="en-US" altLang="zh-CN" sz="1900" dirty="0">
                <a:ea typeface="MS PGothic" panose="020B0600070205080204" pitchFamily="34" charset="-128"/>
              </a:rPr>
              <a:t>The program you wrote does not run correctly?</a:t>
            </a:r>
            <a:endParaRPr lang="en-US" altLang="zh-CN" sz="1900" dirty="0">
              <a:ea typeface="MS PGothic" panose="020B0600070205080204" pitchFamily="34" charset="-128"/>
            </a:endParaRPr>
          </a:p>
          <a:p>
            <a:pPr lvl="1"/>
            <a:r>
              <a:rPr lang="en-US" altLang="zh-CN" sz="1900" dirty="0">
                <a:ea typeface="MS PGothic" panose="020B0600070205080204" pitchFamily="34" charset="-128"/>
              </a:rPr>
              <a:t>The program you wrote consumes too much energy?</a:t>
            </a:r>
            <a:endParaRPr lang="en-US" altLang="zh-CN" sz="1900" dirty="0">
              <a:ea typeface="MS PGothic" panose="020B0600070205080204" pitchFamily="34" charset="-128"/>
            </a:endParaRPr>
          </a:p>
          <a:p>
            <a:endParaRPr lang="en-US" altLang="zh-CN" sz="1400" dirty="0">
              <a:ea typeface="MS PGothic" panose="020B0600070205080204" pitchFamily="34" charset="-128"/>
            </a:endParaRPr>
          </a:p>
          <a:p>
            <a:r>
              <a:rPr lang="en-US" altLang="zh-CN" dirty="0">
                <a:ea typeface="MS PGothic" panose="020B0600070205080204" pitchFamily="34" charset="-128"/>
              </a:rPr>
              <a:t>What if</a:t>
            </a:r>
            <a:endParaRPr lang="en-US" altLang="zh-CN" dirty="0">
              <a:ea typeface="MS PGothic" panose="020B0600070205080204" pitchFamily="34" charset="-128"/>
            </a:endParaRPr>
          </a:p>
          <a:p>
            <a:pPr lvl="1"/>
            <a:r>
              <a:rPr lang="en-US" altLang="zh-CN" sz="1900" dirty="0">
                <a:ea typeface="MS PGothic" panose="020B0600070205080204" pitchFamily="34" charset="-128"/>
              </a:rPr>
              <a:t>The hardware you designed is too hard to program?</a:t>
            </a:r>
            <a:endParaRPr lang="en-US" altLang="zh-CN" sz="1900" dirty="0">
              <a:ea typeface="MS PGothic" panose="020B0600070205080204" pitchFamily="34" charset="-128"/>
            </a:endParaRPr>
          </a:p>
          <a:p>
            <a:pPr lvl="1"/>
            <a:r>
              <a:rPr lang="en-US" altLang="zh-CN" sz="1900" dirty="0">
                <a:ea typeface="MS PGothic" panose="020B0600070205080204" pitchFamily="34" charset="-128"/>
              </a:rPr>
              <a:t>The hardware you designed is too slow because it does not provide the right primitives to the software?</a:t>
            </a:r>
            <a:endParaRPr lang="en-US" altLang="zh-CN" sz="1900" dirty="0">
              <a:ea typeface="MS PGothic" panose="020B0600070205080204" pitchFamily="34" charset="-128"/>
            </a:endParaRPr>
          </a:p>
          <a:p>
            <a:pPr lvl="1"/>
            <a:endParaRPr lang="en-US" altLang="zh-CN" sz="1200" dirty="0">
              <a:ea typeface="MS PGothic" panose="020B0600070205080204" pitchFamily="34" charset="-128"/>
            </a:endParaRPr>
          </a:p>
          <a:p>
            <a:r>
              <a:rPr lang="en-US" altLang="zh-CN" dirty="0">
                <a:ea typeface="MS PGothic" panose="020B0600070205080204" pitchFamily="34" charset="-128"/>
              </a:rPr>
              <a:t>What if</a:t>
            </a:r>
            <a:endParaRPr lang="en-US" altLang="zh-CN" dirty="0">
              <a:ea typeface="MS PGothic" panose="020B0600070205080204" pitchFamily="34" charset="-128"/>
            </a:endParaRPr>
          </a:p>
          <a:p>
            <a:pPr lvl="1"/>
            <a:r>
              <a:rPr lang="en-US" altLang="zh-CN" sz="1900" dirty="0">
                <a:ea typeface="MS PGothic" panose="020B0600070205080204" pitchFamily="34" charset="-128"/>
              </a:rPr>
              <a:t>You want to design a much more efficient and higher performance system?</a:t>
            </a:r>
            <a:endParaRPr lang="en-US" altLang="zh-CN" sz="1900" dirty="0">
              <a:ea typeface="MS PGothic" panose="020B0600070205080204" pitchFamily="34" charset="-128"/>
            </a:endParaRPr>
          </a:p>
          <a:p>
            <a:pPr lvl="1"/>
            <a:endParaRPr lang="en-US" altLang="zh-CN" sz="1200" dirty="0">
              <a:ea typeface="MS PGothic" panose="020B0600070205080204" pitchFamily="34" charset="-128"/>
            </a:endParaRPr>
          </a:p>
        </p:txBody>
      </p:sp>
      <p:sp>
        <p:nvSpPr>
          <p:cNvPr id="50179"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0B724E0-95A7-46DF-898D-AE10AEA323D9}" type="slidenum">
              <a:rPr lang="en-US" altLang="zh-CN" sz="1600">
                <a:solidFill>
                  <a:srgbClr val="000000"/>
                </a:solidFill>
                <a:latin typeface="Garamond" panose="02020404030301010803" pitchFamily="18" charset="0"/>
              </a:rPr>
            </a:fld>
            <a:endParaRPr lang="en-US" altLang="zh-CN" sz="1600">
              <a:solidFill>
                <a:srgbClr val="000000"/>
              </a:solidFill>
              <a:latin typeface="Garamond" panose="02020404030301010803" pitchFamily="18" charset="0"/>
            </a:endParaRPr>
          </a:p>
        </p:txBody>
      </p:sp>
      <p:sp>
        <p:nvSpPr>
          <p:cNvPr id="50177" name="Title 1"/>
          <p:cNvSpPr>
            <a:spLocks noGrp="1"/>
          </p:cNvSpPr>
          <p:nvPr>
            <p:ph type="title"/>
          </p:nvPr>
        </p:nvSpPr>
        <p:spPr/>
        <p:txBody>
          <a:bodyPr/>
          <a:lstStyle/>
          <a:p>
            <a:r>
              <a:rPr lang="en-US" altLang="zh-CN" dirty="0">
                <a:ea typeface="MS PGothic" panose="020B0600070205080204" pitchFamily="34" charset="-128"/>
              </a:rPr>
              <a:t>Crossing the Abstraction Layers</a:t>
            </a:r>
            <a:endParaRPr lang="en-US" altLang="zh-CN" dirty="0">
              <a:ea typeface="MS PGothic" panose="020B0600070205080204" pitchFamily="34" charset="-128"/>
            </a:endParaRPr>
          </a:p>
        </p:txBody>
      </p:sp>
      <p:sp>
        <p:nvSpPr>
          <p:cNvPr id="2" name="Content Placeholder 1"/>
          <p:cNvSpPr>
            <a:spLocks noGrp="1"/>
          </p:cNvSpPr>
          <p:nvPr>
            <p:ph sz="quarter" idx="13"/>
          </p:nvPr>
        </p:nvSpPr>
        <p:spPr/>
        <p:txBody>
          <a:bodyPr/>
          <a:lstStyle/>
          <a:p>
            <a:r>
              <a:rPr lang="en-US" dirty="0"/>
              <a:t>5.1</a:t>
            </a:r>
            <a:endParaRPr lang="en-US" dirty="0"/>
          </a:p>
        </p:txBody>
      </p:sp>
      <p:sp>
        <p:nvSpPr>
          <p:cNvPr id="4" name="Date Placeholder 3"/>
          <p:cNvSpPr>
            <a:spLocks noGrp="1"/>
          </p:cNvSpPr>
          <p:nvPr>
            <p:ph type="dt" sz="half" idx="10"/>
          </p:nvPr>
        </p:nvSpPr>
        <p:spPr/>
        <p:txBody>
          <a:bodyPr/>
          <a:lstStyle/>
          <a:p>
            <a:r>
              <a:rPr lang="en-US" altLang="zh-CN"/>
              <a:t>COaA, LEC01 Intro1</a:t>
            </a:r>
            <a:endParaRPr lang="en-US" altLang="zh-CN" dirty="0"/>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6"/>
          <p:cNvSpPr>
            <a:spLocks noGrp="1" noChangeArrowheads="1"/>
          </p:cNvSpPr>
          <p:nvPr>
            <p:ph idx="1"/>
            <p:custDataLst>
              <p:tags r:id="rId1"/>
            </p:custDataLst>
          </p:nvPr>
        </p:nvSpPr>
        <p:spPr>
          <a:xfrm>
            <a:off x="212725" y="5048250"/>
            <a:ext cx="8566150" cy="1346688"/>
          </a:xfrm>
        </p:spPr>
        <p:txBody>
          <a:bodyPr>
            <a:normAutofit fontScale="70000" lnSpcReduction="20000"/>
          </a:bodyPr>
          <a:lstStyle/>
          <a:p>
            <a:pPr marL="0" indent="0" eaLnBrk="1" hangingPunct="1"/>
            <a:r>
              <a:rPr lang="en-US" altLang="zh-CN" dirty="0">
                <a:ea typeface="黑体" panose="02010609060101010101" pitchFamily="49" charset="-122"/>
              </a:rPr>
              <a:t>Coordination of many </a:t>
            </a:r>
            <a:r>
              <a:rPr lang="en-US" altLang="zh-CN" i="1" dirty="0">
                <a:solidFill>
                  <a:srgbClr val="FF0000"/>
                </a:solidFill>
                <a:ea typeface="黑体" panose="02010609060101010101" pitchFamily="49" charset="-122"/>
              </a:rPr>
              <a:t>levels of abstraction</a:t>
            </a:r>
            <a:endParaRPr lang="en-US" altLang="zh-CN" dirty="0">
              <a:solidFill>
                <a:srgbClr val="FF0000"/>
              </a:solidFill>
              <a:ea typeface="黑体" panose="02010609060101010101" pitchFamily="49" charset="-122"/>
            </a:endParaRPr>
          </a:p>
          <a:p>
            <a:pPr marL="0" indent="0" eaLnBrk="1" hangingPunct="1"/>
            <a:r>
              <a:rPr lang="en-US" altLang="zh-CN" dirty="0">
                <a:ea typeface="黑体" panose="02010609060101010101" pitchFamily="49" charset="-122"/>
              </a:rPr>
              <a:t>Under a rapidly </a:t>
            </a:r>
            <a:r>
              <a:rPr lang="en-US" altLang="zh-CN" i="1" dirty="0">
                <a:solidFill>
                  <a:srgbClr val="FF0000"/>
                </a:solidFill>
                <a:ea typeface="黑体" panose="02010609060101010101" pitchFamily="49" charset="-122"/>
              </a:rPr>
              <a:t>changing set of forces</a:t>
            </a:r>
            <a:endParaRPr lang="en-US" altLang="zh-CN" i="1" dirty="0">
              <a:solidFill>
                <a:srgbClr val="FF0000"/>
              </a:solidFill>
              <a:ea typeface="黑体" panose="02010609060101010101" pitchFamily="49" charset="-122"/>
            </a:endParaRPr>
          </a:p>
          <a:p>
            <a:pPr marL="0" indent="0" eaLnBrk="1" hangingPunct="1"/>
            <a:r>
              <a:rPr lang="en-US" altLang="zh-CN" dirty="0">
                <a:ea typeface="黑体" panose="02010609060101010101" pitchFamily="49" charset="-122"/>
              </a:rPr>
              <a:t>Design, measurement, and evaluation</a:t>
            </a:r>
            <a:endParaRPr lang="en-US" altLang="zh-CN" dirty="0">
              <a:solidFill>
                <a:srgbClr val="009900"/>
              </a:solidFill>
              <a:ea typeface="黑体" panose="02010609060101010101" pitchFamily="49" charset="-122"/>
            </a:endParaRPr>
          </a:p>
        </p:txBody>
      </p:sp>
      <p:sp>
        <p:nvSpPr>
          <p:cNvPr id="10242" name="Rectangle 2"/>
          <p:cNvSpPr>
            <a:spLocks noGrp="1" noChangeArrowheads="1"/>
          </p:cNvSpPr>
          <p:nvPr>
            <p:ph type="title"/>
            <p:custDataLst>
              <p:tags r:id="rId2"/>
            </p:custDataLst>
          </p:nvPr>
        </p:nvSpPr>
        <p:spPr/>
        <p:txBody>
          <a:bodyPr wrap="none" rtlCol="0">
            <a:normAutofit/>
          </a:bodyPr>
          <a:lstStyle/>
          <a:p>
            <a:pPr eaLnBrk="1" fontAlgn="auto" hangingPunct="1">
              <a:spcAft>
                <a:spcPts val="0"/>
              </a:spcAft>
              <a:defRPr/>
            </a:pPr>
            <a:r>
              <a:rPr kumimoji="0" lang="en-US" altLang="zh-CN" dirty="0">
                <a:latin typeface="Arial" panose="020B0604020202020204" pitchFamily="34" charset="0"/>
                <a:ea typeface="+mj-ea"/>
              </a:rPr>
              <a:t>How Do the Pieces Fit Together?</a:t>
            </a:r>
            <a:endParaRPr kumimoji="0" lang="en-US" altLang="zh-CN" dirty="0">
              <a:latin typeface="Arial" panose="020B0604020202020204" pitchFamily="34" charset="0"/>
              <a:ea typeface="+mj-ea"/>
            </a:endParaRPr>
          </a:p>
        </p:txBody>
      </p:sp>
      <p:sp>
        <p:nvSpPr>
          <p:cNvPr id="3" name="Content Placeholder 2"/>
          <p:cNvSpPr>
            <a:spLocks noGrp="1"/>
          </p:cNvSpPr>
          <p:nvPr>
            <p:ph sz="quarter" idx="13"/>
          </p:nvPr>
        </p:nvSpPr>
        <p:spPr/>
        <p:txBody>
          <a:bodyPr/>
          <a:lstStyle/>
          <a:p>
            <a:r>
              <a:rPr lang="en-US" dirty="0"/>
              <a:t>5.1</a:t>
            </a:r>
            <a:endParaRPr lang="en-US" dirty="0"/>
          </a:p>
        </p:txBody>
      </p:sp>
      <p:sp>
        <p:nvSpPr>
          <p:cNvPr id="70" name="Rectangle 3"/>
          <p:cNvSpPr>
            <a:spLocks noChangeArrowheads="1"/>
          </p:cNvSpPr>
          <p:nvPr>
            <p:custDataLst>
              <p:tags r:id="rId3"/>
            </p:custDataLst>
          </p:nvPr>
        </p:nvSpPr>
        <p:spPr bwMode="auto">
          <a:xfrm>
            <a:off x="5257800" y="2667000"/>
            <a:ext cx="12827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nSpc>
                <a:spcPct val="102000"/>
              </a:lnSpc>
            </a:pPr>
            <a:r>
              <a:rPr lang="en-US" altLang="zh-CN" b="1">
                <a:solidFill>
                  <a:schemeClr val="tx1"/>
                </a:solidFill>
              </a:rPr>
              <a:t>I/O system</a:t>
            </a:r>
            <a:endParaRPr lang="en-US" altLang="zh-CN" b="1">
              <a:solidFill>
                <a:schemeClr val="tx1"/>
              </a:solidFill>
            </a:endParaRPr>
          </a:p>
        </p:txBody>
      </p:sp>
      <p:sp>
        <p:nvSpPr>
          <p:cNvPr id="71" name="Rectangle 4"/>
          <p:cNvSpPr>
            <a:spLocks noChangeArrowheads="1"/>
          </p:cNvSpPr>
          <p:nvPr>
            <p:custDataLst>
              <p:tags r:id="rId4"/>
            </p:custDataLst>
          </p:nvPr>
        </p:nvSpPr>
        <p:spPr bwMode="auto">
          <a:xfrm>
            <a:off x="2908300" y="4394200"/>
            <a:ext cx="25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2" name="Rectangle 5"/>
          <p:cNvSpPr>
            <a:spLocks noChangeArrowheads="1"/>
          </p:cNvSpPr>
          <p:nvPr>
            <p:custDataLst>
              <p:tags r:id="rId5"/>
            </p:custDataLst>
          </p:nvPr>
        </p:nvSpPr>
        <p:spPr bwMode="auto">
          <a:xfrm>
            <a:off x="3200400" y="2667000"/>
            <a:ext cx="17399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nSpc>
                <a:spcPct val="102000"/>
              </a:lnSpc>
            </a:pPr>
            <a:r>
              <a:rPr lang="en-US" altLang="zh-CN" b="1">
                <a:solidFill>
                  <a:schemeClr val="tx1"/>
                </a:solidFill>
              </a:rPr>
              <a:t>Instr. Set Proc.</a:t>
            </a:r>
            <a:endParaRPr lang="en-US" altLang="zh-CN" b="1">
              <a:solidFill>
                <a:schemeClr val="tx1"/>
              </a:solidFill>
            </a:endParaRPr>
          </a:p>
        </p:txBody>
      </p:sp>
      <p:sp>
        <p:nvSpPr>
          <p:cNvPr id="73" name="Rectangle 6"/>
          <p:cNvSpPr>
            <a:spLocks noChangeArrowheads="1"/>
          </p:cNvSpPr>
          <p:nvPr>
            <p:custDataLst>
              <p:tags r:id="rId6"/>
            </p:custDataLst>
          </p:nvPr>
        </p:nvSpPr>
        <p:spPr bwMode="auto">
          <a:xfrm>
            <a:off x="1752600" y="2667000"/>
            <a:ext cx="4800600" cy="685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 name="Line 7"/>
          <p:cNvSpPr>
            <a:spLocks noChangeShapeType="1"/>
          </p:cNvSpPr>
          <p:nvPr>
            <p:custDataLst>
              <p:tags r:id="rId7"/>
            </p:custDataLst>
          </p:nvPr>
        </p:nvSpPr>
        <p:spPr bwMode="auto">
          <a:xfrm>
            <a:off x="5257800" y="2667000"/>
            <a:ext cx="0" cy="685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Rectangle 8"/>
          <p:cNvSpPr>
            <a:spLocks noChangeArrowheads="1"/>
          </p:cNvSpPr>
          <p:nvPr>
            <p:custDataLst>
              <p:tags r:id="rId8"/>
            </p:custDataLst>
          </p:nvPr>
        </p:nvSpPr>
        <p:spPr bwMode="auto">
          <a:xfrm>
            <a:off x="2914650" y="2114550"/>
            <a:ext cx="11303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nSpc>
                <a:spcPct val="102000"/>
              </a:lnSpc>
            </a:pPr>
            <a:r>
              <a:rPr lang="en-US" altLang="zh-CN" b="1">
                <a:solidFill>
                  <a:schemeClr val="tx1"/>
                </a:solidFill>
              </a:rPr>
              <a:t>Compiler</a:t>
            </a:r>
            <a:endParaRPr lang="en-US" altLang="zh-CN" b="1">
              <a:solidFill>
                <a:schemeClr val="tx1"/>
              </a:solidFill>
            </a:endParaRPr>
          </a:p>
        </p:txBody>
      </p:sp>
      <p:sp>
        <p:nvSpPr>
          <p:cNvPr id="76" name="Rectangle 9"/>
          <p:cNvSpPr>
            <a:spLocks noChangeArrowheads="1"/>
          </p:cNvSpPr>
          <p:nvPr>
            <p:custDataLst>
              <p:tags r:id="rId9"/>
            </p:custDataLst>
          </p:nvPr>
        </p:nvSpPr>
        <p:spPr bwMode="auto">
          <a:xfrm>
            <a:off x="2876550" y="2139950"/>
            <a:ext cx="1130300" cy="3302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 name="Rectangle 10"/>
          <p:cNvSpPr>
            <a:spLocks noChangeArrowheads="1"/>
          </p:cNvSpPr>
          <p:nvPr>
            <p:custDataLst>
              <p:tags r:id="rId10"/>
            </p:custDataLst>
          </p:nvPr>
        </p:nvSpPr>
        <p:spPr bwMode="auto">
          <a:xfrm>
            <a:off x="4019550" y="1428750"/>
            <a:ext cx="1219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nSpc>
                <a:spcPct val="102000"/>
              </a:lnSpc>
            </a:pPr>
            <a:r>
              <a:rPr lang="en-US" altLang="zh-CN" b="1">
                <a:solidFill>
                  <a:schemeClr val="tx1"/>
                </a:solidFill>
              </a:rPr>
              <a:t>Operating</a:t>
            </a:r>
            <a:endParaRPr lang="en-US" altLang="zh-CN" b="1">
              <a:solidFill>
                <a:schemeClr val="tx1"/>
              </a:solidFill>
            </a:endParaRPr>
          </a:p>
        </p:txBody>
      </p:sp>
      <p:sp>
        <p:nvSpPr>
          <p:cNvPr id="78" name="Rectangle 11"/>
          <p:cNvSpPr>
            <a:spLocks noChangeArrowheads="1"/>
          </p:cNvSpPr>
          <p:nvPr>
            <p:custDataLst>
              <p:tags r:id="rId11"/>
            </p:custDataLst>
          </p:nvPr>
        </p:nvSpPr>
        <p:spPr bwMode="auto">
          <a:xfrm>
            <a:off x="4298950" y="1682750"/>
            <a:ext cx="952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nSpc>
                <a:spcPct val="102000"/>
              </a:lnSpc>
            </a:pPr>
            <a:r>
              <a:rPr lang="en-US" altLang="zh-CN" b="1">
                <a:solidFill>
                  <a:schemeClr val="tx1"/>
                </a:solidFill>
              </a:rPr>
              <a:t>System</a:t>
            </a:r>
            <a:endParaRPr lang="en-US" altLang="zh-CN" b="1">
              <a:solidFill>
                <a:schemeClr val="tx1"/>
              </a:solidFill>
            </a:endParaRPr>
          </a:p>
        </p:txBody>
      </p:sp>
      <p:sp>
        <p:nvSpPr>
          <p:cNvPr id="79" name="Line 12"/>
          <p:cNvSpPr>
            <a:spLocks noChangeShapeType="1"/>
          </p:cNvSpPr>
          <p:nvPr>
            <p:custDataLst>
              <p:tags r:id="rId12"/>
            </p:custDataLst>
          </p:nvPr>
        </p:nvSpPr>
        <p:spPr bwMode="auto">
          <a:xfrm flipV="1">
            <a:off x="3505200" y="1441450"/>
            <a:ext cx="0" cy="6985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13"/>
          <p:cNvSpPr>
            <a:spLocks noChangeShapeType="1"/>
          </p:cNvSpPr>
          <p:nvPr>
            <p:custDataLst>
              <p:tags r:id="rId13"/>
            </p:custDataLst>
          </p:nvPr>
        </p:nvSpPr>
        <p:spPr bwMode="auto">
          <a:xfrm>
            <a:off x="3511550" y="1447800"/>
            <a:ext cx="19685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14"/>
          <p:cNvSpPr>
            <a:spLocks noChangeShapeType="1"/>
          </p:cNvSpPr>
          <p:nvPr>
            <p:custDataLst>
              <p:tags r:id="rId14"/>
            </p:custDataLst>
          </p:nvPr>
        </p:nvSpPr>
        <p:spPr bwMode="auto">
          <a:xfrm>
            <a:off x="5486400" y="1454150"/>
            <a:ext cx="0" cy="10541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Rectangle 15"/>
          <p:cNvSpPr>
            <a:spLocks noChangeArrowheads="1"/>
          </p:cNvSpPr>
          <p:nvPr>
            <p:custDataLst>
              <p:tags r:id="rId15"/>
            </p:custDataLst>
          </p:nvPr>
        </p:nvSpPr>
        <p:spPr bwMode="auto">
          <a:xfrm>
            <a:off x="2660650" y="1085850"/>
            <a:ext cx="13843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nSpc>
                <a:spcPct val="102000"/>
              </a:lnSpc>
            </a:pPr>
            <a:r>
              <a:rPr lang="en-US" altLang="zh-CN" b="1">
                <a:solidFill>
                  <a:schemeClr val="tx1"/>
                </a:solidFill>
              </a:rPr>
              <a:t>Application</a:t>
            </a:r>
            <a:endParaRPr lang="en-US" altLang="zh-CN" b="1">
              <a:solidFill>
                <a:schemeClr val="tx1"/>
              </a:solidFill>
            </a:endParaRPr>
          </a:p>
        </p:txBody>
      </p:sp>
      <p:sp>
        <p:nvSpPr>
          <p:cNvPr id="83" name="Line 16"/>
          <p:cNvSpPr>
            <a:spLocks noChangeShapeType="1"/>
          </p:cNvSpPr>
          <p:nvPr>
            <p:custDataLst>
              <p:tags r:id="rId16"/>
            </p:custDataLst>
          </p:nvPr>
        </p:nvSpPr>
        <p:spPr bwMode="auto">
          <a:xfrm flipV="1">
            <a:off x="2438400" y="984250"/>
            <a:ext cx="0" cy="15303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17"/>
          <p:cNvSpPr>
            <a:spLocks noChangeShapeType="1"/>
          </p:cNvSpPr>
          <p:nvPr>
            <p:custDataLst>
              <p:tags r:id="rId17"/>
            </p:custDataLst>
          </p:nvPr>
        </p:nvSpPr>
        <p:spPr bwMode="auto">
          <a:xfrm>
            <a:off x="5257800" y="996950"/>
            <a:ext cx="0" cy="4445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Rectangle 18"/>
          <p:cNvSpPr>
            <a:spLocks noChangeArrowheads="1"/>
          </p:cNvSpPr>
          <p:nvPr>
            <p:custDataLst>
              <p:tags r:id="rId18"/>
            </p:custDataLst>
          </p:nvPr>
        </p:nvSpPr>
        <p:spPr bwMode="auto">
          <a:xfrm>
            <a:off x="3181350" y="3867150"/>
            <a:ext cx="165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nSpc>
                <a:spcPct val="102000"/>
              </a:lnSpc>
            </a:pPr>
            <a:r>
              <a:rPr lang="en-US" altLang="zh-CN" b="1">
                <a:solidFill>
                  <a:schemeClr val="tx1"/>
                </a:solidFill>
              </a:rPr>
              <a:t>Digital Design</a:t>
            </a:r>
            <a:endParaRPr lang="en-US" altLang="zh-CN" b="1">
              <a:solidFill>
                <a:schemeClr val="tx1"/>
              </a:solidFill>
            </a:endParaRPr>
          </a:p>
        </p:txBody>
      </p:sp>
      <p:sp>
        <p:nvSpPr>
          <p:cNvPr id="86" name="Rectangle 19"/>
          <p:cNvSpPr>
            <a:spLocks noChangeArrowheads="1"/>
          </p:cNvSpPr>
          <p:nvPr>
            <p:custDataLst>
              <p:tags r:id="rId19"/>
            </p:custDataLst>
          </p:nvPr>
        </p:nvSpPr>
        <p:spPr bwMode="auto">
          <a:xfrm>
            <a:off x="2724150" y="3841750"/>
            <a:ext cx="2654300" cy="342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 name="Rectangle 20"/>
          <p:cNvSpPr>
            <a:spLocks noChangeArrowheads="1"/>
          </p:cNvSpPr>
          <p:nvPr>
            <p:custDataLst>
              <p:tags r:id="rId20"/>
            </p:custDataLst>
          </p:nvPr>
        </p:nvSpPr>
        <p:spPr bwMode="auto">
          <a:xfrm>
            <a:off x="3314700" y="4191000"/>
            <a:ext cx="1676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nSpc>
                <a:spcPct val="102000"/>
              </a:lnSpc>
            </a:pPr>
            <a:r>
              <a:rPr lang="en-US" altLang="zh-CN" b="1" dirty="0">
                <a:solidFill>
                  <a:schemeClr val="tx1"/>
                </a:solidFill>
              </a:rPr>
              <a:t>Circuit Design</a:t>
            </a:r>
            <a:endParaRPr lang="en-US" altLang="zh-CN" b="1" dirty="0">
              <a:solidFill>
                <a:schemeClr val="tx1"/>
              </a:solidFill>
            </a:endParaRPr>
          </a:p>
        </p:txBody>
      </p:sp>
      <p:sp>
        <p:nvSpPr>
          <p:cNvPr id="88" name="Rectangle 21"/>
          <p:cNvSpPr>
            <a:spLocks noChangeArrowheads="1"/>
          </p:cNvSpPr>
          <p:nvPr>
            <p:custDataLst>
              <p:tags r:id="rId21"/>
            </p:custDataLst>
          </p:nvPr>
        </p:nvSpPr>
        <p:spPr bwMode="auto">
          <a:xfrm>
            <a:off x="2876550" y="4197350"/>
            <a:ext cx="2381250" cy="37465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 name="Rectangle 22" descr="50%"/>
          <p:cNvSpPr>
            <a:spLocks noChangeArrowheads="1"/>
          </p:cNvSpPr>
          <p:nvPr>
            <p:custDataLst>
              <p:tags r:id="rId22"/>
            </p:custDataLst>
          </p:nvPr>
        </p:nvSpPr>
        <p:spPr bwMode="auto">
          <a:xfrm>
            <a:off x="1752600" y="2514600"/>
            <a:ext cx="4800600" cy="120650"/>
          </a:xfrm>
          <a:prstGeom prst="rect">
            <a:avLst/>
          </a:prstGeom>
          <a:pattFill prst="pct50">
            <a:fgClr>
              <a:schemeClr val="accent1"/>
            </a:fgClr>
            <a:bgClr>
              <a:schemeClr val="bg1"/>
            </a:bgClr>
          </a:pattFill>
          <a:ln w="12700">
            <a:solidFill>
              <a:schemeClr val="tx1"/>
            </a:solidFill>
            <a:miter lim="800000"/>
          </a:ln>
        </p:spPr>
        <p:txBody>
          <a:bodyPr wrap="none" anchor="ctr"/>
          <a:lstStyle/>
          <a:p>
            <a:endParaRPr lang="zh-CN" altLang="en-US"/>
          </a:p>
        </p:txBody>
      </p:sp>
      <p:sp>
        <p:nvSpPr>
          <p:cNvPr id="90" name="Rectangle 23"/>
          <p:cNvSpPr>
            <a:spLocks noChangeArrowheads="1"/>
          </p:cNvSpPr>
          <p:nvPr>
            <p:custDataLst>
              <p:tags r:id="rId23"/>
            </p:custDataLst>
          </p:nvPr>
        </p:nvSpPr>
        <p:spPr bwMode="auto">
          <a:xfrm>
            <a:off x="6629400" y="2362200"/>
            <a:ext cx="1727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gn="ctr">
              <a:lnSpc>
                <a:spcPct val="85000"/>
              </a:lnSpc>
            </a:pPr>
            <a:r>
              <a:rPr lang="en-US" altLang="zh-CN" b="1"/>
              <a:t>Instruction Set</a:t>
            </a:r>
            <a:endParaRPr lang="en-US" altLang="zh-CN" b="1"/>
          </a:p>
          <a:p>
            <a:pPr algn="ctr">
              <a:lnSpc>
                <a:spcPct val="85000"/>
              </a:lnSpc>
            </a:pPr>
            <a:r>
              <a:rPr lang="en-US" altLang="zh-CN" b="1"/>
              <a:t> Architecture</a:t>
            </a:r>
            <a:endParaRPr lang="en-US" altLang="zh-CN" b="1"/>
          </a:p>
        </p:txBody>
      </p:sp>
      <p:sp>
        <p:nvSpPr>
          <p:cNvPr id="91" name="Rectangle 24"/>
          <p:cNvSpPr>
            <a:spLocks noChangeArrowheads="1"/>
          </p:cNvSpPr>
          <p:nvPr>
            <p:custDataLst>
              <p:tags r:id="rId24"/>
            </p:custDataLst>
          </p:nvPr>
        </p:nvSpPr>
        <p:spPr bwMode="auto">
          <a:xfrm>
            <a:off x="4286250" y="2114550"/>
            <a:ext cx="11557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nSpc>
                <a:spcPct val="102000"/>
              </a:lnSpc>
            </a:pPr>
            <a:r>
              <a:rPr lang="en-US" altLang="zh-CN" b="1">
                <a:solidFill>
                  <a:schemeClr val="tx1"/>
                </a:solidFill>
              </a:rPr>
              <a:t>Firmware</a:t>
            </a:r>
            <a:endParaRPr lang="en-US" altLang="zh-CN" b="1">
              <a:solidFill>
                <a:schemeClr val="tx1"/>
              </a:solidFill>
            </a:endParaRPr>
          </a:p>
        </p:txBody>
      </p:sp>
      <p:sp>
        <p:nvSpPr>
          <p:cNvPr id="92" name="Rectangle 25"/>
          <p:cNvSpPr>
            <a:spLocks noChangeArrowheads="1"/>
          </p:cNvSpPr>
          <p:nvPr>
            <p:custDataLst>
              <p:tags r:id="rId25"/>
            </p:custDataLst>
          </p:nvPr>
        </p:nvSpPr>
        <p:spPr bwMode="auto">
          <a:xfrm>
            <a:off x="4248150" y="2139950"/>
            <a:ext cx="1130300" cy="3302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 name="Line 27"/>
          <p:cNvSpPr>
            <a:spLocks noChangeShapeType="1"/>
          </p:cNvSpPr>
          <p:nvPr>
            <p:custDataLst>
              <p:tags r:id="rId26"/>
            </p:custDataLst>
          </p:nvPr>
        </p:nvSpPr>
        <p:spPr bwMode="auto">
          <a:xfrm>
            <a:off x="2444750" y="990600"/>
            <a:ext cx="28067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Rectangle 28"/>
          <p:cNvSpPr>
            <a:spLocks noChangeArrowheads="1"/>
          </p:cNvSpPr>
          <p:nvPr>
            <p:custDataLst>
              <p:tags r:id="rId27"/>
            </p:custDataLst>
          </p:nvPr>
        </p:nvSpPr>
        <p:spPr bwMode="auto">
          <a:xfrm>
            <a:off x="2874963" y="3400425"/>
            <a:ext cx="2327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altLang="zh-CN" b="1">
                <a:solidFill>
                  <a:schemeClr val="tx1"/>
                </a:solidFill>
              </a:rPr>
              <a:t>Datapath &amp; Control </a:t>
            </a:r>
            <a:endParaRPr lang="en-US" altLang="zh-CN" b="1">
              <a:solidFill>
                <a:schemeClr val="tx1"/>
              </a:solidFill>
            </a:endParaRPr>
          </a:p>
        </p:txBody>
      </p:sp>
      <p:sp>
        <p:nvSpPr>
          <p:cNvPr id="95" name="Rectangle 29"/>
          <p:cNvSpPr>
            <a:spLocks noChangeArrowheads="1"/>
          </p:cNvSpPr>
          <p:nvPr>
            <p:custDataLst>
              <p:tags r:id="rId28"/>
            </p:custDataLst>
          </p:nvPr>
        </p:nvSpPr>
        <p:spPr bwMode="auto">
          <a:xfrm>
            <a:off x="2667000" y="3359150"/>
            <a:ext cx="2743200" cy="4445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6" name="Line 30"/>
          <p:cNvSpPr>
            <a:spLocks noChangeShapeType="1"/>
          </p:cNvSpPr>
          <p:nvPr>
            <p:custDataLst>
              <p:tags r:id="rId29"/>
            </p:custDataLst>
          </p:nvPr>
        </p:nvSpPr>
        <p:spPr bwMode="auto">
          <a:xfrm>
            <a:off x="2819400" y="2667000"/>
            <a:ext cx="0" cy="685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 name="Rectangle 31"/>
          <p:cNvSpPr>
            <a:spLocks noChangeArrowheads="1"/>
          </p:cNvSpPr>
          <p:nvPr>
            <p:custDataLst>
              <p:tags r:id="rId30"/>
            </p:custDataLst>
          </p:nvPr>
        </p:nvSpPr>
        <p:spPr bwMode="auto">
          <a:xfrm>
            <a:off x="1752600" y="2667000"/>
            <a:ext cx="1066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nSpc>
                <a:spcPct val="102000"/>
              </a:lnSpc>
            </a:pPr>
            <a:r>
              <a:rPr lang="en-US" altLang="zh-CN" b="1">
                <a:solidFill>
                  <a:schemeClr val="tx1"/>
                </a:solidFill>
              </a:rPr>
              <a:t>Memory </a:t>
            </a:r>
            <a:endParaRPr lang="en-US" altLang="zh-CN" b="1">
              <a:solidFill>
                <a:schemeClr val="tx1"/>
              </a:solidFill>
            </a:endParaRPr>
          </a:p>
          <a:p>
            <a:pPr>
              <a:lnSpc>
                <a:spcPct val="102000"/>
              </a:lnSpc>
            </a:pPr>
            <a:r>
              <a:rPr lang="en-US" altLang="zh-CN" b="1">
                <a:solidFill>
                  <a:schemeClr val="tx1"/>
                </a:solidFill>
              </a:rPr>
              <a:t>system</a:t>
            </a:r>
            <a:endParaRPr lang="en-US" altLang="zh-CN" b="1">
              <a:solidFill>
                <a:schemeClr val="tx1"/>
              </a:solidFill>
            </a:endParaRPr>
          </a:p>
        </p:txBody>
      </p:sp>
      <p:sp>
        <p:nvSpPr>
          <p:cNvPr id="98" name="矩形 5"/>
          <p:cNvSpPr>
            <a:spLocks noChangeArrowheads="1"/>
          </p:cNvSpPr>
          <p:nvPr/>
        </p:nvSpPr>
        <p:spPr bwMode="auto">
          <a:xfrm>
            <a:off x="554038" y="1752600"/>
            <a:ext cx="1198562" cy="381000"/>
          </a:xfrm>
          <a:prstGeom prst="rect">
            <a:avLst/>
          </a:prstGeom>
          <a:solidFill>
            <a:schemeClr val="bg1"/>
          </a:solidFill>
          <a:ln w="12700">
            <a:solidFill>
              <a:schemeClr val="tx1"/>
            </a:solidFill>
            <a:round/>
          </a:ln>
        </p:spPr>
        <p:txBody>
          <a:bodyPr/>
          <a:lstStyle/>
          <a:p>
            <a:pPr algn="ctr"/>
            <a:r>
              <a:rPr lang="en-US" altLang="zh-CN" sz="2000">
                <a:solidFill>
                  <a:schemeClr val="tx1"/>
                </a:solidFill>
              </a:rPr>
              <a:t>S/W</a:t>
            </a:r>
            <a:endParaRPr lang="zh-CN" altLang="en-US" sz="2000">
              <a:solidFill>
                <a:schemeClr val="tx1"/>
              </a:solidFill>
            </a:endParaRPr>
          </a:p>
        </p:txBody>
      </p:sp>
      <p:sp>
        <p:nvSpPr>
          <p:cNvPr id="99" name="矩形 6"/>
          <p:cNvSpPr>
            <a:spLocks noChangeArrowheads="1"/>
          </p:cNvSpPr>
          <p:nvPr/>
        </p:nvSpPr>
        <p:spPr bwMode="auto">
          <a:xfrm>
            <a:off x="554038" y="3657600"/>
            <a:ext cx="1198562" cy="381000"/>
          </a:xfrm>
          <a:prstGeom prst="rect">
            <a:avLst/>
          </a:prstGeom>
          <a:solidFill>
            <a:schemeClr val="bg1"/>
          </a:solidFill>
          <a:ln w="12700">
            <a:solidFill>
              <a:schemeClr val="tx1"/>
            </a:solidFill>
            <a:round/>
          </a:ln>
        </p:spPr>
        <p:txBody>
          <a:bodyPr/>
          <a:lstStyle/>
          <a:p>
            <a:pPr algn="ctr"/>
            <a:r>
              <a:rPr lang="en-US" altLang="zh-CN" sz="2000">
                <a:solidFill>
                  <a:schemeClr val="tx1"/>
                </a:solidFill>
              </a:rPr>
              <a:t>H/W</a:t>
            </a:r>
            <a:endParaRPr lang="zh-CN" altLang="en-US" sz="2000">
              <a:solidFill>
                <a:schemeClr val="tx1"/>
              </a:solidFill>
            </a:endParaRPr>
          </a:p>
        </p:txBody>
      </p:sp>
      <p:sp>
        <p:nvSpPr>
          <p:cNvPr id="100" name="Rectangle 21"/>
          <p:cNvSpPr>
            <a:spLocks noChangeArrowheads="1"/>
          </p:cNvSpPr>
          <p:nvPr>
            <p:custDataLst>
              <p:tags r:id="rId31"/>
            </p:custDataLst>
          </p:nvPr>
        </p:nvSpPr>
        <p:spPr bwMode="auto">
          <a:xfrm>
            <a:off x="3028950" y="4572000"/>
            <a:ext cx="1911350" cy="37465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1" name="Rectangle 20"/>
          <p:cNvSpPr>
            <a:spLocks noChangeArrowheads="1"/>
          </p:cNvSpPr>
          <p:nvPr>
            <p:custDataLst>
              <p:tags r:id="rId32"/>
            </p:custDataLst>
          </p:nvPr>
        </p:nvSpPr>
        <p:spPr bwMode="auto">
          <a:xfrm>
            <a:off x="3608958" y="4581128"/>
            <a:ext cx="1035050" cy="33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500" tIns="25400" rIns="63500" bIns="25400">
            <a:spAutoFit/>
          </a:bodyPr>
          <a:lstStyle/>
          <a:p>
            <a:pPr>
              <a:lnSpc>
                <a:spcPct val="102000"/>
              </a:lnSpc>
            </a:pPr>
            <a:r>
              <a:rPr lang="en-US" altLang="zh-CN" b="1" dirty="0">
                <a:solidFill>
                  <a:schemeClr val="tx1"/>
                </a:solidFill>
              </a:rPr>
              <a:t>Electron</a:t>
            </a:r>
            <a:endParaRPr lang="en-US" altLang="zh-CN" b="1" dirty="0">
              <a:solidFill>
                <a:schemeClr val="tx1"/>
              </a:solidFill>
            </a:endParaRPr>
          </a:p>
        </p:txBody>
      </p:sp>
      <p:sp>
        <p:nvSpPr>
          <p:cNvPr id="2" name="Date Placeholder 1"/>
          <p:cNvSpPr>
            <a:spLocks noGrp="1"/>
          </p:cNvSpPr>
          <p:nvPr>
            <p:ph type="dt" sz="half" idx="10"/>
          </p:nvPr>
        </p:nvSpPr>
        <p:spPr/>
        <p:txBody>
          <a:bodyPr/>
          <a:lstStyle/>
          <a:p>
            <a:r>
              <a:rPr lang="en-US" altLang="zh-CN"/>
              <a:t>COaA, LEC01 Intro1</a:t>
            </a:r>
            <a:endParaRPr lang="en-US" altLang="zh-CN" dirty="0"/>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What is ISA</a:t>
            </a:r>
            <a:endParaRPr lang="en-US" dirty="0"/>
          </a:p>
        </p:txBody>
      </p:sp>
      <p:sp>
        <p:nvSpPr>
          <p:cNvPr id="7" name="Content Placeholder 6"/>
          <p:cNvSpPr>
            <a:spLocks noGrp="1"/>
          </p:cNvSpPr>
          <p:nvPr>
            <p:ph sz="quarter" idx="13"/>
          </p:nvPr>
        </p:nvSpPr>
        <p:spPr/>
        <p:txBody>
          <a:bodyPr/>
          <a:lstStyle/>
          <a:p>
            <a:r>
              <a:rPr lang="en-US" dirty="0"/>
              <a:t>5.2</a:t>
            </a:r>
            <a:endParaRPr lang="en-US" dirty="0"/>
          </a:p>
        </p:txBody>
      </p:sp>
      <p:sp>
        <p:nvSpPr>
          <p:cNvPr id="8" name="Rectangle 7"/>
          <p:cNvSpPr/>
          <p:nvPr/>
        </p:nvSpPr>
        <p:spPr>
          <a:xfrm>
            <a:off x="296496" y="1080215"/>
            <a:ext cx="7933104" cy="1586785"/>
          </a:xfrm>
          <a:prstGeom prst="rect">
            <a:avLst/>
          </a:prstGeom>
        </p:spPr>
        <p:txBody>
          <a:bodyPr wrap="square">
            <a:normAutofit fontScale="92500" lnSpcReduction="10000"/>
          </a:bodyPr>
          <a:lstStyle/>
          <a:p>
            <a:r>
              <a:rPr lang="en-US" sz="2400" i="1" dirty="0"/>
              <a:t>I speak Spanish</a:t>
            </a:r>
            <a:r>
              <a:rPr lang="zh-CN" altLang="en-US" sz="2400" i="1" dirty="0"/>
              <a:t> </a:t>
            </a:r>
            <a:r>
              <a:rPr lang="en-US" sz="2400" i="1" dirty="0"/>
              <a:t>to God, Italian to women, French to men, and German to my horse. </a:t>
            </a:r>
            <a:endParaRPr lang="en-US" sz="2400" i="1" dirty="0"/>
          </a:p>
          <a:p>
            <a:endParaRPr lang="en-US" sz="3200" dirty="0"/>
          </a:p>
          <a:p>
            <a:pPr algn="r"/>
            <a:r>
              <a:rPr lang="en-US" sz="1400" dirty="0"/>
              <a:t>Charles V, Holy Roman Emperor </a:t>
            </a:r>
            <a:endParaRPr lang="en-US" sz="1400" dirty="0"/>
          </a:p>
          <a:p>
            <a:pPr algn="r"/>
            <a:r>
              <a:rPr lang="en-US" sz="1400" dirty="0"/>
              <a:t>(1500–1558)</a:t>
            </a:r>
            <a:r>
              <a:rPr lang="en-US" dirty="0"/>
              <a:t> </a:t>
            </a:r>
            <a:endParaRPr lang="en-US" dirty="0"/>
          </a:p>
        </p:txBody>
      </p:sp>
      <p:sp>
        <p:nvSpPr>
          <p:cNvPr id="42" name="Rectangle 37"/>
          <p:cNvSpPr>
            <a:spLocks noChangeArrowheads="1"/>
          </p:cNvSpPr>
          <p:nvPr/>
        </p:nvSpPr>
        <p:spPr bwMode="auto">
          <a:xfrm>
            <a:off x="3429000" y="2971800"/>
            <a:ext cx="4962533" cy="244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63500" tIns="25400" rIns="63500" bIns="25400">
            <a:normAutofit/>
          </a:bodyPr>
          <a:lstStyle/>
          <a:p>
            <a:pPr algn="l">
              <a:lnSpc>
                <a:spcPct val="110000"/>
              </a:lnSpc>
            </a:pPr>
            <a:r>
              <a:rPr lang="en-US" altLang="x-none" sz="2600" b="1" i="1" dirty="0">
                <a:latin typeface="Arial" panose="020B0604020202020204" pitchFamily="34" charset="0"/>
              </a:rPr>
              <a:t>… the portion of the machine visible to the programmer or compiler writer.</a:t>
            </a:r>
            <a:endParaRPr lang="en-US" altLang="x-none" sz="2600" b="1" i="1" dirty="0">
              <a:latin typeface="Arial" panose="020B0604020202020204" pitchFamily="34" charset="0"/>
            </a:endParaRPr>
          </a:p>
          <a:p>
            <a:pPr algn="l">
              <a:lnSpc>
                <a:spcPct val="75000"/>
              </a:lnSpc>
            </a:pPr>
            <a:endParaRPr lang="en-US" altLang="x-none" b="1" dirty="0">
              <a:latin typeface="Arial" panose="020B0604020202020204" pitchFamily="34" charset="0"/>
            </a:endParaRPr>
          </a:p>
          <a:p>
            <a:pPr algn="l">
              <a:lnSpc>
                <a:spcPct val="75000"/>
              </a:lnSpc>
            </a:pPr>
            <a:endParaRPr lang="en-US" altLang="x-none" b="1" dirty="0">
              <a:latin typeface="Arial" panose="020B0604020202020204" pitchFamily="34" charset="0"/>
            </a:endParaRPr>
          </a:p>
          <a:p>
            <a:pPr algn="l">
              <a:lnSpc>
                <a:spcPct val="75000"/>
              </a:lnSpc>
            </a:pPr>
            <a:endParaRPr lang="en-US" altLang="x-none" b="1" dirty="0">
              <a:latin typeface="Arial" panose="020B0604020202020204" pitchFamily="34" charset="0"/>
            </a:endParaRPr>
          </a:p>
          <a:p>
            <a:pPr algn="r">
              <a:lnSpc>
                <a:spcPct val="75000"/>
              </a:lnSpc>
            </a:pPr>
            <a:r>
              <a:rPr lang="en-US" altLang="x-none" sz="1400" b="1" dirty="0">
                <a:latin typeface="Arial" panose="020B0604020202020204" pitchFamily="34" charset="0"/>
              </a:rPr>
              <a:t>Hennessey and Patterson, 1990</a:t>
            </a:r>
            <a:endParaRPr lang="en-US" altLang="x-none" sz="1400" b="1" dirty="0">
              <a:latin typeface="Arial" panose="020B0604020202020204" pitchFamily="34" charset="0"/>
            </a:endParaRPr>
          </a:p>
        </p:txBody>
      </p:sp>
      <p:pic>
        <p:nvPicPr>
          <p:cNvPr id="10" name="Picture 9"/>
          <p:cNvPicPr>
            <a:picLocks noChangeAspect="1"/>
          </p:cNvPicPr>
          <p:nvPr/>
        </p:nvPicPr>
        <p:blipFill>
          <a:blip r:embed="rId1"/>
          <a:stretch>
            <a:fillRect/>
          </a:stretch>
        </p:blipFill>
        <p:spPr>
          <a:xfrm>
            <a:off x="461058" y="2514600"/>
            <a:ext cx="2628900" cy="3200400"/>
          </a:xfrm>
          <a:prstGeom prst="rect">
            <a:avLst/>
          </a:prstGeom>
        </p:spPr>
      </p:pic>
      <p:sp>
        <p:nvSpPr>
          <p:cNvPr id="11" name="Footer Placeholder 10"/>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x-none" dirty="0"/>
              <a:t>The Instruction Set: a Critical Interface</a:t>
            </a:r>
            <a:endParaRPr lang="en-US" dirty="0"/>
          </a:p>
        </p:txBody>
      </p:sp>
      <p:sp>
        <p:nvSpPr>
          <p:cNvPr id="7" name="Content Placeholder 6"/>
          <p:cNvSpPr>
            <a:spLocks noGrp="1"/>
          </p:cNvSpPr>
          <p:nvPr>
            <p:ph sz="quarter" idx="13"/>
          </p:nvPr>
        </p:nvSpPr>
        <p:spPr/>
        <p:txBody>
          <a:bodyPr/>
          <a:lstStyle/>
          <a:p>
            <a:r>
              <a:rPr lang="en-US" dirty="0"/>
              <a:t>5.2</a:t>
            </a:r>
            <a:endParaRPr lang="en-US" dirty="0"/>
          </a:p>
        </p:txBody>
      </p:sp>
      <p:sp>
        <p:nvSpPr>
          <p:cNvPr id="8" name="Rectangle 3"/>
          <p:cNvSpPr>
            <a:spLocks noChangeArrowheads="1"/>
          </p:cNvSpPr>
          <p:nvPr/>
        </p:nvSpPr>
        <p:spPr bwMode="auto">
          <a:xfrm>
            <a:off x="1301750" y="2825750"/>
            <a:ext cx="6692900" cy="444500"/>
          </a:xfrm>
          <a:prstGeom prst="rect">
            <a:avLst/>
          </a:prstGeom>
          <a:pattFill prst="horzBrick">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Oval 4"/>
          <p:cNvSpPr>
            <a:spLocks noChangeArrowheads="1"/>
          </p:cNvSpPr>
          <p:nvPr/>
        </p:nvSpPr>
        <p:spPr bwMode="auto">
          <a:xfrm>
            <a:off x="3740150" y="1454150"/>
            <a:ext cx="368300" cy="292100"/>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Line 5"/>
          <p:cNvSpPr>
            <a:spLocks noChangeShapeType="1"/>
          </p:cNvSpPr>
          <p:nvPr/>
        </p:nvSpPr>
        <p:spPr bwMode="auto">
          <a:xfrm flipH="1">
            <a:off x="3886200" y="1752600"/>
            <a:ext cx="76200" cy="609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Line 6"/>
          <p:cNvSpPr>
            <a:spLocks noChangeShapeType="1"/>
          </p:cNvSpPr>
          <p:nvPr/>
        </p:nvSpPr>
        <p:spPr bwMode="auto">
          <a:xfrm>
            <a:off x="3886200" y="2362200"/>
            <a:ext cx="228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Line 7"/>
          <p:cNvSpPr>
            <a:spLocks noChangeShapeType="1"/>
          </p:cNvSpPr>
          <p:nvPr/>
        </p:nvSpPr>
        <p:spPr bwMode="auto">
          <a:xfrm>
            <a:off x="4114800" y="2362200"/>
            <a:ext cx="0" cy="304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Line 8"/>
          <p:cNvSpPr>
            <a:spLocks noChangeShapeType="1"/>
          </p:cNvSpPr>
          <p:nvPr/>
        </p:nvSpPr>
        <p:spPr bwMode="auto">
          <a:xfrm>
            <a:off x="4114800" y="2667000"/>
            <a:ext cx="762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9"/>
          <p:cNvSpPr>
            <a:spLocks noChangeShapeType="1"/>
          </p:cNvSpPr>
          <p:nvPr/>
        </p:nvSpPr>
        <p:spPr bwMode="auto">
          <a:xfrm flipH="1">
            <a:off x="3733800" y="2362200"/>
            <a:ext cx="15240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0"/>
          <p:cNvSpPr>
            <a:spLocks noChangeShapeType="1"/>
          </p:cNvSpPr>
          <p:nvPr/>
        </p:nvSpPr>
        <p:spPr bwMode="auto">
          <a:xfrm flipH="1">
            <a:off x="3505200" y="2743200"/>
            <a:ext cx="228600" cy="152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Line 11"/>
          <p:cNvSpPr>
            <a:spLocks noChangeShapeType="1"/>
          </p:cNvSpPr>
          <p:nvPr/>
        </p:nvSpPr>
        <p:spPr bwMode="auto">
          <a:xfrm>
            <a:off x="3962400" y="1981200"/>
            <a:ext cx="228600" cy="152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2"/>
          <p:cNvSpPr>
            <a:spLocks noChangeShapeType="1"/>
          </p:cNvSpPr>
          <p:nvPr/>
        </p:nvSpPr>
        <p:spPr bwMode="auto">
          <a:xfrm flipV="1">
            <a:off x="4191000" y="1981200"/>
            <a:ext cx="152400" cy="152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13"/>
          <p:cNvSpPr>
            <a:spLocks noChangeShapeType="1"/>
          </p:cNvSpPr>
          <p:nvPr/>
        </p:nvSpPr>
        <p:spPr bwMode="auto">
          <a:xfrm>
            <a:off x="3886200" y="1905000"/>
            <a:ext cx="228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9" name="Line 14"/>
          <p:cNvSpPr>
            <a:spLocks noChangeShapeType="1"/>
          </p:cNvSpPr>
          <p:nvPr/>
        </p:nvSpPr>
        <p:spPr bwMode="auto">
          <a:xfrm flipV="1">
            <a:off x="4114800" y="1752600"/>
            <a:ext cx="152400" cy="152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0" name="Oval 15"/>
          <p:cNvSpPr>
            <a:spLocks noChangeArrowheads="1"/>
          </p:cNvSpPr>
          <p:nvPr/>
        </p:nvSpPr>
        <p:spPr bwMode="auto">
          <a:xfrm>
            <a:off x="5111750" y="1530350"/>
            <a:ext cx="368300" cy="292100"/>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16"/>
          <p:cNvSpPr>
            <a:spLocks noChangeShapeType="1"/>
          </p:cNvSpPr>
          <p:nvPr/>
        </p:nvSpPr>
        <p:spPr bwMode="auto">
          <a:xfrm>
            <a:off x="5334000" y="1828800"/>
            <a:ext cx="76200" cy="685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 name="Line 17"/>
          <p:cNvSpPr>
            <a:spLocks noChangeShapeType="1"/>
          </p:cNvSpPr>
          <p:nvPr/>
        </p:nvSpPr>
        <p:spPr bwMode="auto">
          <a:xfrm flipH="1">
            <a:off x="5105400" y="2438400"/>
            <a:ext cx="304800" cy="228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 name="Line 18"/>
          <p:cNvSpPr>
            <a:spLocks noChangeShapeType="1"/>
          </p:cNvSpPr>
          <p:nvPr/>
        </p:nvSpPr>
        <p:spPr bwMode="auto">
          <a:xfrm>
            <a:off x="5105400" y="2667000"/>
            <a:ext cx="152400" cy="304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 name="Line 19"/>
          <p:cNvSpPr>
            <a:spLocks noChangeShapeType="1"/>
          </p:cNvSpPr>
          <p:nvPr/>
        </p:nvSpPr>
        <p:spPr bwMode="auto">
          <a:xfrm>
            <a:off x="5410200" y="2438400"/>
            <a:ext cx="304800" cy="228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 name="Line 20"/>
          <p:cNvSpPr>
            <a:spLocks noChangeShapeType="1"/>
          </p:cNvSpPr>
          <p:nvPr/>
        </p:nvSpPr>
        <p:spPr bwMode="auto">
          <a:xfrm flipV="1">
            <a:off x="5715000" y="2514600"/>
            <a:ext cx="228600" cy="152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 name="Line 21"/>
          <p:cNvSpPr>
            <a:spLocks noChangeShapeType="1"/>
          </p:cNvSpPr>
          <p:nvPr/>
        </p:nvSpPr>
        <p:spPr bwMode="auto">
          <a:xfrm>
            <a:off x="5943600" y="2514600"/>
            <a:ext cx="76200" cy="76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22"/>
          <p:cNvSpPr>
            <a:spLocks noChangeShapeType="1"/>
          </p:cNvSpPr>
          <p:nvPr/>
        </p:nvSpPr>
        <p:spPr bwMode="auto">
          <a:xfrm flipH="1">
            <a:off x="5181600" y="2057400"/>
            <a:ext cx="152400" cy="228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8" name="Line 23"/>
          <p:cNvSpPr>
            <a:spLocks noChangeShapeType="1"/>
          </p:cNvSpPr>
          <p:nvPr/>
        </p:nvSpPr>
        <p:spPr bwMode="auto">
          <a:xfrm flipH="1" flipV="1">
            <a:off x="4953000" y="2209800"/>
            <a:ext cx="228600" cy="76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Line 24"/>
          <p:cNvSpPr>
            <a:spLocks noChangeShapeType="1"/>
          </p:cNvSpPr>
          <p:nvPr/>
        </p:nvSpPr>
        <p:spPr bwMode="auto">
          <a:xfrm flipH="1">
            <a:off x="5029200" y="1981200"/>
            <a:ext cx="3048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 name="Line 25"/>
          <p:cNvSpPr>
            <a:spLocks noChangeShapeType="1"/>
          </p:cNvSpPr>
          <p:nvPr/>
        </p:nvSpPr>
        <p:spPr bwMode="auto">
          <a:xfrm flipH="1" flipV="1">
            <a:off x="4800600" y="1828800"/>
            <a:ext cx="228600" cy="152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1" name="Line 26"/>
          <p:cNvSpPr>
            <a:spLocks noChangeShapeType="1"/>
          </p:cNvSpPr>
          <p:nvPr/>
        </p:nvSpPr>
        <p:spPr bwMode="auto">
          <a:xfrm flipV="1">
            <a:off x="5181600" y="1676400"/>
            <a:ext cx="76200" cy="76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 name="Line 27"/>
          <p:cNvSpPr>
            <a:spLocks noChangeShapeType="1"/>
          </p:cNvSpPr>
          <p:nvPr/>
        </p:nvSpPr>
        <p:spPr bwMode="auto">
          <a:xfrm flipH="1" flipV="1">
            <a:off x="3886200" y="1600200"/>
            <a:ext cx="152400" cy="152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 name="Oval 28"/>
          <p:cNvSpPr>
            <a:spLocks noChangeArrowheads="1"/>
          </p:cNvSpPr>
          <p:nvPr/>
        </p:nvSpPr>
        <p:spPr bwMode="auto">
          <a:xfrm>
            <a:off x="4216400" y="3378200"/>
            <a:ext cx="635000" cy="482600"/>
          </a:xfrm>
          <a:prstGeom prst="ellipse">
            <a:avLst/>
          </a:prstGeom>
          <a:noFill/>
          <a:ln w="508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Line 29"/>
          <p:cNvSpPr>
            <a:spLocks noChangeShapeType="1"/>
          </p:cNvSpPr>
          <p:nvPr/>
        </p:nvSpPr>
        <p:spPr bwMode="auto">
          <a:xfrm flipV="1">
            <a:off x="4419600" y="3657600"/>
            <a:ext cx="76200" cy="762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 name="Line 30"/>
          <p:cNvSpPr>
            <a:spLocks noChangeShapeType="1"/>
          </p:cNvSpPr>
          <p:nvPr/>
        </p:nvSpPr>
        <p:spPr bwMode="auto">
          <a:xfrm>
            <a:off x="4495800" y="3657600"/>
            <a:ext cx="76200" cy="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 name="Line 31"/>
          <p:cNvSpPr>
            <a:spLocks noChangeShapeType="1"/>
          </p:cNvSpPr>
          <p:nvPr/>
        </p:nvSpPr>
        <p:spPr bwMode="auto">
          <a:xfrm>
            <a:off x="4572000" y="3657600"/>
            <a:ext cx="76200" cy="762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 name="Line 32"/>
          <p:cNvSpPr>
            <a:spLocks noChangeShapeType="1"/>
          </p:cNvSpPr>
          <p:nvPr/>
        </p:nvSpPr>
        <p:spPr bwMode="auto">
          <a:xfrm>
            <a:off x="4572000" y="3505200"/>
            <a:ext cx="152400" cy="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Line 33"/>
          <p:cNvSpPr>
            <a:spLocks noChangeShapeType="1"/>
          </p:cNvSpPr>
          <p:nvPr/>
        </p:nvSpPr>
        <p:spPr bwMode="auto">
          <a:xfrm flipH="1">
            <a:off x="4343400" y="3505200"/>
            <a:ext cx="76200" cy="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9" name="Line 34"/>
          <p:cNvSpPr>
            <a:spLocks noChangeShapeType="1"/>
          </p:cNvSpPr>
          <p:nvPr/>
        </p:nvSpPr>
        <p:spPr bwMode="auto">
          <a:xfrm flipV="1">
            <a:off x="3886200" y="4953000"/>
            <a:ext cx="0" cy="762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 name="Line 35"/>
          <p:cNvSpPr>
            <a:spLocks noChangeShapeType="1"/>
          </p:cNvSpPr>
          <p:nvPr/>
        </p:nvSpPr>
        <p:spPr bwMode="auto">
          <a:xfrm>
            <a:off x="4572000" y="3886200"/>
            <a:ext cx="0" cy="6096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 name="Line 36"/>
          <p:cNvSpPr>
            <a:spLocks noChangeShapeType="1"/>
          </p:cNvSpPr>
          <p:nvPr/>
        </p:nvSpPr>
        <p:spPr bwMode="auto">
          <a:xfrm>
            <a:off x="4572000" y="4495800"/>
            <a:ext cx="381000" cy="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2" name="Line 37"/>
          <p:cNvSpPr>
            <a:spLocks noChangeShapeType="1"/>
          </p:cNvSpPr>
          <p:nvPr/>
        </p:nvSpPr>
        <p:spPr bwMode="auto">
          <a:xfrm>
            <a:off x="4953000" y="4495800"/>
            <a:ext cx="152400" cy="4572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 name="Line 38"/>
          <p:cNvSpPr>
            <a:spLocks noChangeShapeType="1"/>
          </p:cNvSpPr>
          <p:nvPr/>
        </p:nvSpPr>
        <p:spPr bwMode="auto">
          <a:xfrm flipV="1">
            <a:off x="5105400" y="4876800"/>
            <a:ext cx="76200" cy="762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 name="Line 39"/>
          <p:cNvSpPr>
            <a:spLocks noChangeShapeType="1"/>
          </p:cNvSpPr>
          <p:nvPr/>
        </p:nvSpPr>
        <p:spPr bwMode="auto">
          <a:xfrm flipH="1">
            <a:off x="4191000" y="4495800"/>
            <a:ext cx="381000" cy="762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5" name="Line 40"/>
          <p:cNvSpPr>
            <a:spLocks noChangeShapeType="1"/>
          </p:cNvSpPr>
          <p:nvPr/>
        </p:nvSpPr>
        <p:spPr bwMode="auto">
          <a:xfrm flipH="1">
            <a:off x="4038600" y="4572000"/>
            <a:ext cx="152400" cy="4572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6" name="Line 41"/>
          <p:cNvSpPr>
            <a:spLocks noChangeShapeType="1"/>
          </p:cNvSpPr>
          <p:nvPr/>
        </p:nvSpPr>
        <p:spPr bwMode="auto">
          <a:xfrm flipH="1">
            <a:off x="3886200" y="5029200"/>
            <a:ext cx="152400" cy="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 name="Line 42"/>
          <p:cNvSpPr>
            <a:spLocks noChangeShapeType="1"/>
          </p:cNvSpPr>
          <p:nvPr/>
        </p:nvSpPr>
        <p:spPr bwMode="auto">
          <a:xfrm>
            <a:off x="4572000" y="3886200"/>
            <a:ext cx="533400" cy="762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8" name="Line 43"/>
          <p:cNvSpPr>
            <a:spLocks noChangeShapeType="1"/>
          </p:cNvSpPr>
          <p:nvPr/>
        </p:nvSpPr>
        <p:spPr bwMode="auto">
          <a:xfrm flipV="1">
            <a:off x="5105400" y="3276600"/>
            <a:ext cx="381000" cy="6858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9" name="Line 44"/>
          <p:cNvSpPr>
            <a:spLocks noChangeShapeType="1"/>
          </p:cNvSpPr>
          <p:nvPr/>
        </p:nvSpPr>
        <p:spPr bwMode="auto">
          <a:xfrm>
            <a:off x="5486400" y="3276600"/>
            <a:ext cx="228600" cy="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0" name="Line 45"/>
          <p:cNvSpPr>
            <a:spLocks noChangeShapeType="1"/>
          </p:cNvSpPr>
          <p:nvPr/>
        </p:nvSpPr>
        <p:spPr bwMode="auto">
          <a:xfrm flipH="1">
            <a:off x="4114800" y="3962400"/>
            <a:ext cx="457200" cy="762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 name="Line 46"/>
          <p:cNvSpPr>
            <a:spLocks noChangeShapeType="1"/>
          </p:cNvSpPr>
          <p:nvPr/>
        </p:nvSpPr>
        <p:spPr bwMode="auto">
          <a:xfrm flipH="1" flipV="1">
            <a:off x="3581400" y="3276600"/>
            <a:ext cx="533400" cy="76200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2" name="Line 47"/>
          <p:cNvSpPr>
            <a:spLocks noChangeShapeType="1"/>
          </p:cNvSpPr>
          <p:nvPr/>
        </p:nvSpPr>
        <p:spPr bwMode="auto">
          <a:xfrm flipH="1">
            <a:off x="3352800" y="3276600"/>
            <a:ext cx="228600" cy="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useBgFill="1">
        <p:nvSpPr>
          <p:cNvPr id="53" name="Rectangle 48"/>
          <p:cNvSpPr>
            <a:spLocks noChangeArrowheads="1"/>
          </p:cNvSpPr>
          <p:nvPr/>
        </p:nvSpPr>
        <p:spPr bwMode="auto">
          <a:xfrm>
            <a:off x="3670300" y="2908300"/>
            <a:ext cx="1701800" cy="303213"/>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l">
              <a:lnSpc>
                <a:spcPct val="92000"/>
              </a:lnSpc>
            </a:pPr>
            <a:r>
              <a:rPr lang="en-US" altLang="x-none" b="1">
                <a:latin typeface="Arial" panose="020B0604020202020204" pitchFamily="34" charset="0"/>
              </a:rPr>
              <a:t>instruction set</a:t>
            </a:r>
            <a:endParaRPr lang="en-US" altLang="x-none" b="1">
              <a:latin typeface="Arial" panose="020B0604020202020204" pitchFamily="34" charset="0"/>
            </a:endParaRPr>
          </a:p>
        </p:txBody>
      </p:sp>
      <p:sp>
        <p:nvSpPr>
          <p:cNvPr id="54" name="Rectangle 49"/>
          <p:cNvSpPr>
            <a:spLocks noChangeArrowheads="1"/>
          </p:cNvSpPr>
          <p:nvPr/>
        </p:nvSpPr>
        <p:spPr bwMode="auto">
          <a:xfrm>
            <a:off x="850900" y="2006600"/>
            <a:ext cx="1066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l">
              <a:lnSpc>
                <a:spcPct val="85000"/>
              </a:lnSpc>
            </a:pPr>
            <a:r>
              <a:rPr lang="en-US" altLang="x-none" b="1">
                <a:latin typeface="Arial" panose="020B0604020202020204" pitchFamily="34" charset="0"/>
              </a:rPr>
              <a:t>software</a:t>
            </a:r>
            <a:endParaRPr lang="en-US" altLang="x-none" b="1">
              <a:latin typeface="Arial" panose="020B0604020202020204" pitchFamily="34" charset="0"/>
            </a:endParaRPr>
          </a:p>
        </p:txBody>
      </p:sp>
      <p:sp>
        <p:nvSpPr>
          <p:cNvPr id="55" name="Rectangle 50"/>
          <p:cNvSpPr>
            <a:spLocks noChangeArrowheads="1"/>
          </p:cNvSpPr>
          <p:nvPr/>
        </p:nvSpPr>
        <p:spPr bwMode="auto">
          <a:xfrm>
            <a:off x="850900" y="3911600"/>
            <a:ext cx="1143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l">
              <a:lnSpc>
                <a:spcPct val="85000"/>
              </a:lnSpc>
            </a:pPr>
            <a:r>
              <a:rPr lang="en-US" altLang="x-none" b="1">
                <a:latin typeface="Arial" panose="020B0604020202020204" pitchFamily="34" charset="0"/>
              </a:rPr>
              <a:t>hardware</a:t>
            </a:r>
            <a:endParaRPr lang="en-US" altLang="x-none" b="1">
              <a:latin typeface="Arial" panose="020B0604020202020204" pitchFamily="34" charset="0"/>
            </a:endParaRPr>
          </a:p>
        </p:txBody>
      </p:sp>
      <p:sp>
        <p:nvSpPr>
          <p:cNvPr id="56" name="Footer Placeholder 55"/>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idx="1"/>
          </p:nvPr>
        </p:nvSpPr>
        <p:spPr/>
        <p:txBody>
          <a:bodyPr>
            <a:normAutofit/>
          </a:bodyPr>
          <a:lstStyle/>
          <a:p>
            <a:pPr marL="0" indent="0" eaLnBrk="1" hangingPunct="1">
              <a:buFont typeface="Wingdings" panose="05000000000000000000" pitchFamily="2" charset="2"/>
              <a:buNone/>
            </a:pPr>
            <a:r>
              <a:rPr lang="en-US" altLang="zh-CN" sz="2800" dirty="0">
                <a:ea typeface="黑体" panose="02010609060101010101" pitchFamily="49" charset="-122"/>
              </a:rPr>
              <a:t>By the </a:t>
            </a:r>
            <a:r>
              <a:rPr lang="en-US" altLang="zh-CN" sz="2800" i="1" dirty="0">
                <a:ea typeface="黑体" panose="02010609060101010101" pitchFamily="49" charset="-122"/>
              </a:rPr>
              <a:t>architecture</a:t>
            </a:r>
            <a:r>
              <a:rPr lang="en-US" altLang="zh-CN" sz="2800" dirty="0">
                <a:ea typeface="黑体" panose="02010609060101010101" pitchFamily="49" charset="-122"/>
              </a:rPr>
              <a:t> of a system, I mean the complete and detailed specification of the user interface.  …  As </a:t>
            </a:r>
            <a:r>
              <a:rPr lang="en-US" altLang="zh-CN" sz="2800" dirty="0" err="1">
                <a:ea typeface="黑体" panose="02010609060101010101" pitchFamily="49" charset="-122"/>
              </a:rPr>
              <a:t>Blaauw</a:t>
            </a:r>
            <a:r>
              <a:rPr lang="en-US" altLang="zh-CN" sz="2800" dirty="0">
                <a:ea typeface="黑体" panose="02010609060101010101" pitchFamily="49" charset="-122"/>
              </a:rPr>
              <a:t> has said, “Where architecture tells </a:t>
            </a:r>
            <a:r>
              <a:rPr lang="en-US" altLang="zh-CN" sz="2800" i="1" dirty="0">
                <a:ea typeface="黑体" panose="02010609060101010101" pitchFamily="49" charset="-122"/>
              </a:rPr>
              <a:t>what</a:t>
            </a:r>
            <a:r>
              <a:rPr lang="en-US" altLang="zh-CN" sz="2800" dirty="0">
                <a:ea typeface="黑体" panose="02010609060101010101" pitchFamily="49" charset="-122"/>
              </a:rPr>
              <a:t> happens, implementation tells </a:t>
            </a:r>
            <a:r>
              <a:rPr lang="en-US" altLang="zh-CN" sz="2800" i="1" dirty="0">
                <a:ea typeface="黑体" panose="02010609060101010101" pitchFamily="49" charset="-122"/>
              </a:rPr>
              <a:t>how</a:t>
            </a:r>
            <a:r>
              <a:rPr lang="en-US" altLang="zh-CN" sz="2800" dirty="0">
                <a:ea typeface="黑体" panose="02010609060101010101" pitchFamily="49" charset="-122"/>
              </a:rPr>
              <a:t> it is made to happen.”</a:t>
            </a:r>
            <a:endParaRPr lang="en-US" altLang="zh-CN" sz="2800" dirty="0">
              <a:ea typeface="黑体" panose="02010609060101010101" pitchFamily="49" charset="-122"/>
            </a:endParaRPr>
          </a:p>
          <a:p>
            <a:pPr marL="0" indent="0" algn="r" eaLnBrk="1" hangingPunct="1">
              <a:buFont typeface="Wingdings" panose="05000000000000000000" pitchFamily="2" charset="2"/>
              <a:buNone/>
            </a:pPr>
            <a:r>
              <a:rPr lang="en-US" altLang="zh-CN" sz="2800" i="1" dirty="0">
                <a:ea typeface="黑体" panose="02010609060101010101" pitchFamily="49" charset="-122"/>
              </a:rPr>
              <a:t>The Mythical Man-Month</a:t>
            </a:r>
            <a:r>
              <a:rPr lang="en-US" altLang="zh-CN" sz="2800" dirty="0">
                <a:ea typeface="黑体" panose="02010609060101010101" pitchFamily="49" charset="-122"/>
              </a:rPr>
              <a:t>, Brooks, </a:t>
            </a:r>
            <a:r>
              <a:rPr lang="en-US" altLang="zh-CN" sz="2800" dirty="0" err="1">
                <a:ea typeface="黑体" panose="02010609060101010101" pitchFamily="49" charset="-122"/>
              </a:rPr>
              <a:t>pg</a:t>
            </a:r>
            <a:r>
              <a:rPr lang="en-US" altLang="zh-CN" sz="2800" dirty="0">
                <a:ea typeface="黑体" panose="02010609060101010101" pitchFamily="49" charset="-122"/>
              </a:rPr>
              <a:t> 45</a:t>
            </a:r>
            <a:endParaRPr lang="en-US" altLang="zh-CN" sz="2800" dirty="0">
              <a:ea typeface="黑体" panose="02010609060101010101" pitchFamily="49" charset="-122"/>
            </a:endParaRPr>
          </a:p>
          <a:p>
            <a:pPr marL="0" indent="0" eaLnBrk="1" hangingPunct="1">
              <a:buFont typeface="Wingdings" panose="05000000000000000000" pitchFamily="2" charset="2"/>
              <a:buNone/>
            </a:pPr>
            <a:endParaRPr lang="en-US" altLang="zh-CN" sz="2800" dirty="0">
              <a:ea typeface="黑体" panose="02010609060101010101" pitchFamily="49" charset="-122"/>
            </a:endParaRPr>
          </a:p>
          <a:p>
            <a:pPr marL="0" indent="0" eaLnBrk="1" hangingPunct="1">
              <a:buFont typeface="Wingdings" panose="05000000000000000000" pitchFamily="2" charset="2"/>
              <a:buNone/>
            </a:pPr>
            <a:r>
              <a:rPr lang="en-US" altLang="zh-CN" sz="2800" dirty="0">
                <a:solidFill>
                  <a:srgbClr val="FF0000"/>
                </a:solidFill>
                <a:ea typeface="黑体" panose="02010609060101010101" pitchFamily="49" charset="-122"/>
              </a:rPr>
              <a:t>Computer Architecture </a:t>
            </a:r>
            <a:r>
              <a:rPr lang="en-US" altLang="zh-CN" sz="2800" dirty="0">
                <a:ea typeface="黑体" panose="02010609060101010101" pitchFamily="49" charset="-122"/>
              </a:rPr>
              <a:t>= Instruction Set Architecture   </a:t>
            </a:r>
            <a:endParaRPr lang="en-US" altLang="zh-CN" sz="2800" dirty="0">
              <a:ea typeface="黑体" panose="02010609060101010101" pitchFamily="49" charset="-122"/>
            </a:endParaRPr>
          </a:p>
          <a:p>
            <a:pPr marL="0" indent="0" eaLnBrk="1" hangingPunct="1">
              <a:buFont typeface="Wingdings" panose="05000000000000000000" pitchFamily="2" charset="2"/>
              <a:buNone/>
            </a:pPr>
            <a:r>
              <a:rPr lang="en-US" altLang="zh-CN" sz="2800" dirty="0">
                <a:ea typeface="黑体" panose="02010609060101010101" pitchFamily="49" charset="-122"/>
              </a:rPr>
              <a:t>                                      +Machine Organization + …	</a:t>
            </a:r>
            <a:endParaRPr lang="en-US" altLang="zh-CN" sz="2800" dirty="0">
              <a:ea typeface="黑体" panose="02010609060101010101" pitchFamily="49" charset="-122"/>
            </a:endParaRPr>
          </a:p>
        </p:txBody>
      </p:sp>
      <p:sp>
        <p:nvSpPr>
          <p:cNvPr id="2" name="Date Placeholder 1"/>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3" name="Slide Number Placeholder 2"/>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5" name="Title 4"/>
          <p:cNvSpPr>
            <a:spLocks noGrp="1"/>
          </p:cNvSpPr>
          <p:nvPr>
            <p:ph type="title"/>
          </p:nvPr>
        </p:nvSpPr>
        <p:spPr/>
        <p:txBody>
          <a:bodyPr/>
          <a:lstStyle/>
          <a:p>
            <a:r>
              <a:rPr lang="en-US" dirty="0"/>
              <a:t>ISA &amp; Computer Arch</a:t>
            </a:r>
            <a:endParaRPr lang="en-US" dirty="0"/>
          </a:p>
        </p:txBody>
      </p:sp>
      <p:sp>
        <p:nvSpPr>
          <p:cNvPr id="6" name="Content Placeholder 5"/>
          <p:cNvSpPr>
            <a:spLocks noGrp="1"/>
          </p:cNvSpPr>
          <p:nvPr>
            <p:ph sz="quarter" idx="13"/>
          </p:nvPr>
        </p:nvSpPr>
        <p:spPr/>
        <p:txBody>
          <a:bodyPr/>
          <a:lstStyle/>
          <a:p>
            <a:r>
              <a:rPr lang="en-US" dirty="0"/>
              <a:t>5.2</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x-none" dirty="0"/>
              <a:t>Levels of Representation</a:t>
            </a:r>
            <a:endParaRPr lang="en-US" dirty="0"/>
          </a:p>
        </p:txBody>
      </p:sp>
      <p:sp>
        <p:nvSpPr>
          <p:cNvPr id="7" name="Content Placeholder 6"/>
          <p:cNvSpPr>
            <a:spLocks noGrp="1"/>
          </p:cNvSpPr>
          <p:nvPr>
            <p:ph sz="quarter" idx="13"/>
          </p:nvPr>
        </p:nvSpPr>
        <p:spPr/>
        <p:txBody>
          <a:bodyPr/>
          <a:lstStyle/>
          <a:p>
            <a:r>
              <a:rPr lang="en-US" dirty="0"/>
              <a:t>5.2</a:t>
            </a:r>
            <a:endParaRPr lang="en-US" dirty="0"/>
          </a:p>
        </p:txBody>
      </p:sp>
      <p:sp>
        <p:nvSpPr>
          <p:cNvPr id="9" name="Rectangle 3"/>
          <p:cNvSpPr>
            <a:spLocks noChangeArrowheads="1"/>
          </p:cNvSpPr>
          <p:nvPr/>
        </p:nvSpPr>
        <p:spPr bwMode="auto">
          <a:xfrm>
            <a:off x="596900" y="1327150"/>
            <a:ext cx="74295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Rectangle 4"/>
          <p:cNvSpPr>
            <a:spLocks noChangeArrowheads="1"/>
          </p:cNvSpPr>
          <p:nvPr/>
        </p:nvSpPr>
        <p:spPr bwMode="auto">
          <a:xfrm>
            <a:off x="857250" y="1460500"/>
            <a:ext cx="2590800" cy="53022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spcBef>
                <a:spcPct val="41000"/>
              </a:spcBef>
            </a:pPr>
            <a:r>
              <a:rPr lang="en-US" altLang="x-none" sz="1800" b="1">
                <a:latin typeface="Arial" panose="020B0604020202020204" pitchFamily="34" charset="0"/>
              </a:rPr>
              <a:t>High Level Language Program</a:t>
            </a:r>
            <a:endParaRPr lang="en-US" altLang="x-none" sz="1800" b="1">
              <a:latin typeface="Arial" panose="020B0604020202020204" pitchFamily="34" charset="0"/>
            </a:endParaRPr>
          </a:p>
        </p:txBody>
      </p:sp>
      <p:sp>
        <p:nvSpPr>
          <p:cNvPr id="11" name="Rectangle 5"/>
          <p:cNvSpPr>
            <a:spLocks noChangeArrowheads="1"/>
          </p:cNvSpPr>
          <p:nvPr/>
        </p:nvSpPr>
        <p:spPr bwMode="auto">
          <a:xfrm>
            <a:off x="857250" y="2832100"/>
            <a:ext cx="2590800" cy="53022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spcBef>
                <a:spcPct val="41000"/>
              </a:spcBef>
            </a:pPr>
            <a:r>
              <a:rPr lang="en-US" altLang="x-none" sz="1800" b="1">
                <a:solidFill>
                  <a:srgbClr val="333399"/>
                </a:solidFill>
                <a:latin typeface="Arial" panose="020B0604020202020204" pitchFamily="34" charset="0"/>
              </a:rPr>
              <a:t>Assembly  Language Program</a:t>
            </a:r>
            <a:endParaRPr lang="en-US" altLang="x-none" sz="1800" b="1">
              <a:solidFill>
                <a:srgbClr val="333399"/>
              </a:solidFill>
              <a:latin typeface="Arial" panose="020B0604020202020204" pitchFamily="34" charset="0"/>
            </a:endParaRPr>
          </a:p>
        </p:txBody>
      </p:sp>
      <p:sp>
        <p:nvSpPr>
          <p:cNvPr id="12" name="Rectangle 6"/>
          <p:cNvSpPr>
            <a:spLocks noChangeArrowheads="1"/>
          </p:cNvSpPr>
          <p:nvPr/>
        </p:nvSpPr>
        <p:spPr bwMode="auto">
          <a:xfrm>
            <a:off x="908050" y="4254500"/>
            <a:ext cx="2590800" cy="53022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spcBef>
                <a:spcPct val="41000"/>
              </a:spcBef>
            </a:pPr>
            <a:r>
              <a:rPr lang="en-US" altLang="x-none" sz="1800" b="1">
                <a:solidFill>
                  <a:srgbClr val="333399"/>
                </a:solidFill>
                <a:latin typeface="Arial" panose="020B0604020202020204" pitchFamily="34" charset="0"/>
              </a:rPr>
              <a:t>Machine  Language Program</a:t>
            </a:r>
            <a:endParaRPr lang="en-US" altLang="x-none" sz="1800" b="1">
              <a:solidFill>
                <a:srgbClr val="333399"/>
              </a:solidFill>
              <a:latin typeface="Arial" panose="020B0604020202020204" pitchFamily="34" charset="0"/>
            </a:endParaRPr>
          </a:p>
        </p:txBody>
      </p:sp>
      <p:sp>
        <p:nvSpPr>
          <p:cNvPr id="13" name="Rectangle 7"/>
          <p:cNvSpPr>
            <a:spLocks noChangeArrowheads="1"/>
          </p:cNvSpPr>
          <p:nvPr/>
        </p:nvSpPr>
        <p:spPr bwMode="auto">
          <a:xfrm>
            <a:off x="908050" y="5626100"/>
            <a:ext cx="2590800" cy="546100"/>
          </a:xfrm>
          <a:prstGeom prst="rect">
            <a:avLst/>
          </a:prstGeom>
          <a:noFill/>
          <a:ln w="12700">
            <a:pattFill prst="pct70">
              <a:fgClr>
                <a:schemeClr val="tx1"/>
              </a:fgClr>
              <a:bgClr>
                <a:schemeClr val="bg1"/>
              </a:bgClr>
            </a:patt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8000"/>
              </a:lnSpc>
              <a:spcBef>
                <a:spcPct val="43000"/>
              </a:spcBef>
            </a:pPr>
            <a:r>
              <a:rPr lang="en-US" altLang="x-none" sz="1800">
                <a:latin typeface="Arial" panose="020B0604020202020204" pitchFamily="34" charset="0"/>
              </a:rPr>
              <a:t>Control Signal Specification</a:t>
            </a:r>
            <a:endParaRPr lang="en-US" altLang="x-none" sz="1800">
              <a:latin typeface="Arial" panose="020B0604020202020204" pitchFamily="34" charset="0"/>
            </a:endParaRPr>
          </a:p>
        </p:txBody>
      </p:sp>
      <p:sp>
        <p:nvSpPr>
          <p:cNvPr id="14" name="Line 8"/>
          <p:cNvSpPr>
            <a:spLocks noChangeShapeType="1"/>
          </p:cNvSpPr>
          <p:nvPr/>
        </p:nvSpPr>
        <p:spPr bwMode="auto">
          <a:xfrm>
            <a:off x="2057400" y="2000250"/>
            <a:ext cx="0" cy="812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9"/>
          <p:cNvSpPr>
            <a:spLocks noChangeShapeType="1"/>
          </p:cNvSpPr>
          <p:nvPr/>
        </p:nvSpPr>
        <p:spPr bwMode="auto">
          <a:xfrm>
            <a:off x="2082800" y="3371850"/>
            <a:ext cx="0" cy="863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Rectangle 10"/>
          <p:cNvSpPr>
            <a:spLocks noChangeArrowheads="1"/>
          </p:cNvSpPr>
          <p:nvPr/>
        </p:nvSpPr>
        <p:spPr bwMode="auto">
          <a:xfrm>
            <a:off x="2197100" y="2254250"/>
            <a:ext cx="1308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a:lnSpc>
                <a:spcPct val="85000"/>
              </a:lnSpc>
            </a:pPr>
            <a:r>
              <a:rPr lang="en-US" altLang="x-none" b="1" i="1">
                <a:latin typeface="Arial" panose="020B0604020202020204" pitchFamily="34" charset="0"/>
              </a:rPr>
              <a:t>Compiler</a:t>
            </a:r>
            <a:endParaRPr lang="en-US" altLang="x-none" b="1" i="1">
              <a:latin typeface="Arial" panose="020B0604020202020204" pitchFamily="34" charset="0"/>
            </a:endParaRPr>
          </a:p>
        </p:txBody>
      </p:sp>
      <p:sp>
        <p:nvSpPr>
          <p:cNvPr id="17" name="Rectangle 11"/>
          <p:cNvSpPr>
            <a:spLocks noChangeArrowheads="1"/>
          </p:cNvSpPr>
          <p:nvPr/>
        </p:nvSpPr>
        <p:spPr bwMode="auto">
          <a:xfrm>
            <a:off x="2222500" y="3625850"/>
            <a:ext cx="1435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a:lnSpc>
                <a:spcPct val="85000"/>
              </a:lnSpc>
            </a:pPr>
            <a:r>
              <a:rPr lang="en-US" altLang="x-none" b="1" i="1">
                <a:latin typeface="Arial" panose="020B0604020202020204" pitchFamily="34" charset="0"/>
              </a:rPr>
              <a:t>Assembler</a:t>
            </a:r>
            <a:endParaRPr lang="en-US" altLang="x-none" b="1" i="1">
              <a:latin typeface="Arial" panose="020B0604020202020204" pitchFamily="34" charset="0"/>
            </a:endParaRPr>
          </a:p>
        </p:txBody>
      </p:sp>
      <p:sp>
        <p:nvSpPr>
          <p:cNvPr id="18" name="Line 12"/>
          <p:cNvSpPr>
            <a:spLocks noChangeShapeType="1"/>
          </p:cNvSpPr>
          <p:nvPr/>
        </p:nvSpPr>
        <p:spPr bwMode="auto">
          <a:xfrm>
            <a:off x="2108200" y="4768850"/>
            <a:ext cx="0" cy="863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9" name="Rectangle 13"/>
          <p:cNvSpPr>
            <a:spLocks noChangeArrowheads="1"/>
          </p:cNvSpPr>
          <p:nvPr/>
        </p:nvSpPr>
        <p:spPr bwMode="auto">
          <a:xfrm>
            <a:off x="2247900" y="5099050"/>
            <a:ext cx="2705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a:lnSpc>
                <a:spcPct val="85000"/>
              </a:lnSpc>
            </a:pPr>
            <a:r>
              <a:rPr lang="en-US" altLang="x-none" b="1" i="1">
                <a:latin typeface="Arial" panose="020B0604020202020204" pitchFamily="34" charset="0"/>
              </a:rPr>
              <a:t>Machine Interpretation</a:t>
            </a:r>
            <a:endParaRPr lang="en-US" altLang="x-none" b="1" i="1">
              <a:latin typeface="Arial" panose="020B0604020202020204" pitchFamily="34" charset="0"/>
            </a:endParaRPr>
          </a:p>
        </p:txBody>
      </p:sp>
      <p:sp>
        <p:nvSpPr>
          <p:cNvPr id="20" name="Rectangle 14"/>
          <p:cNvSpPr>
            <a:spLocks noChangeArrowheads="1"/>
          </p:cNvSpPr>
          <p:nvPr/>
        </p:nvSpPr>
        <p:spPr bwMode="auto">
          <a:xfrm>
            <a:off x="5143500" y="1149350"/>
            <a:ext cx="30861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8000"/>
              </a:lnSpc>
              <a:spcBef>
                <a:spcPct val="42000"/>
              </a:spcBef>
            </a:pPr>
            <a:r>
              <a:rPr lang="en-US" altLang="x-none" sz="1800">
                <a:latin typeface="Arial" panose="020B0604020202020204" pitchFamily="34" charset="0"/>
              </a:rPr>
              <a:t>temp = v[k];</a:t>
            </a:r>
            <a:endParaRPr lang="en-US" altLang="x-none" sz="1800">
              <a:latin typeface="Arial" panose="020B0604020202020204" pitchFamily="34" charset="0"/>
            </a:endParaRPr>
          </a:p>
          <a:p>
            <a:pPr>
              <a:lnSpc>
                <a:spcPct val="88000"/>
              </a:lnSpc>
              <a:spcBef>
                <a:spcPct val="42000"/>
              </a:spcBef>
            </a:pPr>
            <a:r>
              <a:rPr lang="en-US" altLang="x-none" sz="1800">
                <a:latin typeface="Arial" panose="020B0604020202020204" pitchFamily="34" charset="0"/>
              </a:rPr>
              <a:t>v[k] = v[k+1];</a:t>
            </a:r>
            <a:endParaRPr lang="en-US" altLang="x-none" sz="1800">
              <a:latin typeface="Arial" panose="020B0604020202020204" pitchFamily="34" charset="0"/>
            </a:endParaRPr>
          </a:p>
          <a:p>
            <a:pPr>
              <a:lnSpc>
                <a:spcPct val="88000"/>
              </a:lnSpc>
              <a:spcBef>
                <a:spcPct val="42000"/>
              </a:spcBef>
            </a:pPr>
            <a:r>
              <a:rPr lang="en-US" altLang="x-none" sz="1800">
                <a:latin typeface="Arial" panose="020B0604020202020204" pitchFamily="34" charset="0"/>
              </a:rPr>
              <a:t>v[k+1] = temp;</a:t>
            </a:r>
            <a:endParaRPr lang="en-US" altLang="x-none" sz="1800">
              <a:latin typeface="Arial" panose="020B0604020202020204" pitchFamily="34" charset="0"/>
            </a:endParaRPr>
          </a:p>
        </p:txBody>
      </p:sp>
      <p:sp>
        <p:nvSpPr>
          <p:cNvPr id="21" name="Rectangle 15"/>
          <p:cNvSpPr txBox="1">
            <a:spLocks noChangeArrowheads="1"/>
          </p:cNvSpPr>
          <p:nvPr/>
        </p:nvSpPr>
        <p:spPr bwMode="auto">
          <a:xfrm>
            <a:off x="4419600" y="2330450"/>
            <a:ext cx="4098290" cy="1528624"/>
          </a:xfrm>
          <a:prstGeom prst="rect">
            <a:avLst/>
          </a:prstGeom>
          <a:noFill/>
          <a:ln>
            <a:noFill/>
          </a:ln>
        </p:spPr>
        <p:txBody>
          <a:bodyPr vert="horz" wrap="square" lIns="63500" tIns="25400" rIns="63500" bIns="25400" numCol="1" anchor="t" anchorCtr="0" compatLnSpc="1">
            <a:spAutoFit/>
          </a:bodyPr>
          <a:lstStyle>
            <a:lvl1pPr marL="342900" indent="-342900" algn="l" rtl="0" eaLnBrk="0" fontAlgn="base" hangingPunct="0">
              <a:spcBef>
                <a:spcPct val="20000"/>
              </a:spcBef>
              <a:spcAft>
                <a:spcPct val="0"/>
              </a:spcAft>
              <a:buClr>
                <a:srgbClr val="FF0000"/>
              </a:buClr>
              <a:buSzPct val="75000"/>
              <a:buBlip>
                <a:blip r:embed="rId1"/>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0"/>
              </a:spcBef>
              <a:buFontTx/>
              <a:buNone/>
              <a:tabLst>
                <a:tab pos="1066800" algn="l"/>
              </a:tabLst>
            </a:pPr>
            <a:r>
              <a:rPr lang="en-US" altLang="x-none" sz="2400" dirty="0" err="1">
                <a:solidFill>
                  <a:srgbClr val="333399"/>
                </a:solidFill>
              </a:rPr>
              <a:t>lw</a:t>
            </a:r>
            <a:r>
              <a:rPr lang="en-US" altLang="x-none" sz="2400" dirty="0">
                <a:solidFill>
                  <a:srgbClr val="333399"/>
                </a:solidFill>
              </a:rPr>
              <a:t>	 	$15,	0($2)</a:t>
            </a:r>
            <a:endParaRPr lang="en-US" altLang="x-none" sz="2400" dirty="0">
              <a:solidFill>
                <a:srgbClr val="333399"/>
              </a:solidFill>
            </a:endParaRPr>
          </a:p>
          <a:p>
            <a:pPr>
              <a:spcBef>
                <a:spcPct val="0"/>
              </a:spcBef>
              <a:buFontTx/>
              <a:buNone/>
              <a:tabLst>
                <a:tab pos="1066800" algn="l"/>
              </a:tabLst>
            </a:pPr>
            <a:r>
              <a:rPr lang="en-US" altLang="x-none" sz="2400" dirty="0" err="1">
                <a:solidFill>
                  <a:srgbClr val="333399"/>
                </a:solidFill>
              </a:rPr>
              <a:t>lw</a:t>
            </a:r>
            <a:r>
              <a:rPr lang="en-US" altLang="x-none" sz="2400" dirty="0">
                <a:solidFill>
                  <a:srgbClr val="333399"/>
                </a:solidFill>
              </a:rPr>
              <a:t>		$16,	4($2)</a:t>
            </a:r>
            <a:endParaRPr lang="en-US" altLang="x-none" sz="2400" dirty="0">
              <a:solidFill>
                <a:srgbClr val="333399"/>
              </a:solidFill>
            </a:endParaRPr>
          </a:p>
          <a:p>
            <a:pPr>
              <a:spcBef>
                <a:spcPct val="0"/>
              </a:spcBef>
              <a:buFontTx/>
              <a:buNone/>
              <a:tabLst>
                <a:tab pos="1066800" algn="l"/>
              </a:tabLst>
            </a:pPr>
            <a:r>
              <a:rPr lang="en-US" altLang="x-none" sz="2400" dirty="0" err="1">
                <a:solidFill>
                  <a:srgbClr val="333399"/>
                </a:solidFill>
              </a:rPr>
              <a:t>sw</a:t>
            </a:r>
            <a:r>
              <a:rPr lang="en-US" altLang="x-none" sz="2400" dirty="0">
                <a:solidFill>
                  <a:srgbClr val="333399"/>
                </a:solidFill>
              </a:rPr>
              <a:t>	$16,	0($2)</a:t>
            </a:r>
            <a:endParaRPr lang="en-US" altLang="x-none" sz="2400" dirty="0">
              <a:solidFill>
                <a:srgbClr val="333399"/>
              </a:solidFill>
            </a:endParaRPr>
          </a:p>
          <a:p>
            <a:pPr>
              <a:spcBef>
                <a:spcPct val="0"/>
              </a:spcBef>
              <a:buFontTx/>
              <a:buNone/>
              <a:tabLst>
                <a:tab pos="1066800" algn="l"/>
              </a:tabLst>
            </a:pPr>
            <a:r>
              <a:rPr lang="en-US" altLang="x-none" sz="2400" dirty="0" err="1">
                <a:solidFill>
                  <a:srgbClr val="333399"/>
                </a:solidFill>
              </a:rPr>
              <a:t>sw</a:t>
            </a:r>
            <a:r>
              <a:rPr lang="en-US" altLang="x-none" sz="2400" dirty="0">
                <a:solidFill>
                  <a:srgbClr val="333399"/>
                </a:solidFill>
              </a:rPr>
              <a:t>	$15,	4($2)</a:t>
            </a:r>
            <a:endParaRPr lang="en-US" altLang="x-none" sz="2400" dirty="0">
              <a:solidFill>
                <a:srgbClr val="333399"/>
              </a:solidFill>
            </a:endParaRPr>
          </a:p>
        </p:txBody>
      </p:sp>
      <p:sp>
        <p:nvSpPr>
          <p:cNvPr id="22" name="Rectangle 16"/>
          <p:cNvSpPr>
            <a:spLocks noChangeArrowheads="1"/>
          </p:cNvSpPr>
          <p:nvPr/>
        </p:nvSpPr>
        <p:spPr bwMode="auto">
          <a:xfrm>
            <a:off x="5270500" y="4324350"/>
            <a:ext cx="29845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17"/>
          <p:cNvSpPr>
            <a:spLocks noChangeArrowheads="1"/>
          </p:cNvSpPr>
          <p:nvPr/>
        </p:nvSpPr>
        <p:spPr bwMode="auto">
          <a:xfrm>
            <a:off x="4176713" y="4030663"/>
            <a:ext cx="4435475"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l"/>
            <a:r>
              <a:rPr lang="en-US" altLang="x-none" sz="1400" dirty="0">
                <a:solidFill>
                  <a:srgbClr val="333399"/>
                </a:solidFill>
                <a:latin typeface="Courier New" panose="02070309020205020404" charset="0"/>
              </a:rPr>
              <a:t>0000 1001 1100 0110 1010 1111 0101 1000</a:t>
            </a:r>
            <a:endParaRPr lang="en-US" altLang="x-none" sz="1400" dirty="0">
              <a:solidFill>
                <a:srgbClr val="333399"/>
              </a:solidFill>
              <a:latin typeface="Courier New" panose="02070309020205020404" charset="0"/>
            </a:endParaRPr>
          </a:p>
          <a:p>
            <a:pPr algn="l"/>
            <a:r>
              <a:rPr lang="en-US" altLang="x-none" sz="1400" dirty="0">
                <a:solidFill>
                  <a:srgbClr val="333399"/>
                </a:solidFill>
                <a:latin typeface="Courier New" panose="02070309020205020404" charset="0"/>
              </a:rPr>
              <a:t>1010 1111 0101 1000 0000 1001 1100 0110 </a:t>
            </a:r>
            <a:endParaRPr lang="en-US" altLang="x-none" sz="1400" dirty="0">
              <a:solidFill>
                <a:srgbClr val="333399"/>
              </a:solidFill>
              <a:latin typeface="Courier New" panose="02070309020205020404" charset="0"/>
            </a:endParaRPr>
          </a:p>
          <a:p>
            <a:pPr algn="l"/>
            <a:r>
              <a:rPr lang="en-US" altLang="x-none" sz="1400" dirty="0">
                <a:solidFill>
                  <a:srgbClr val="333399"/>
                </a:solidFill>
                <a:latin typeface="Courier New" panose="02070309020205020404" charset="0"/>
              </a:rPr>
              <a:t>1100 0110 1010 1111 0101 1000 0000 1001 </a:t>
            </a:r>
            <a:endParaRPr lang="en-US" altLang="x-none" sz="1400" dirty="0">
              <a:solidFill>
                <a:srgbClr val="333399"/>
              </a:solidFill>
              <a:latin typeface="Courier New" panose="02070309020205020404" charset="0"/>
            </a:endParaRPr>
          </a:p>
          <a:p>
            <a:pPr algn="l"/>
            <a:r>
              <a:rPr lang="en-US" altLang="x-none" sz="1400" dirty="0">
                <a:solidFill>
                  <a:srgbClr val="333399"/>
                </a:solidFill>
                <a:latin typeface="Courier New" panose="02070309020205020404" charset="0"/>
              </a:rPr>
              <a:t>0101 1000 0000 1001 1100 0110 1010 1111 </a:t>
            </a:r>
            <a:endParaRPr lang="en-US" altLang="x-none" sz="1400" dirty="0">
              <a:solidFill>
                <a:srgbClr val="333399"/>
              </a:solidFill>
              <a:latin typeface="Courier New" panose="02070309020205020404" charset="0"/>
            </a:endParaRPr>
          </a:p>
        </p:txBody>
      </p:sp>
      <p:sp>
        <p:nvSpPr>
          <p:cNvPr id="24" name="Rectangle 19"/>
          <p:cNvSpPr>
            <a:spLocks noChangeArrowheads="1"/>
          </p:cNvSpPr>
          <p:nvPr/>
        </p:nvSpPr>
        <p:spPr bwMode="auto">
          <a:xfrm>
            <a:off x="4710113" y="5683250"/>
            <a:ext cx="36512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l"/>
            <a:r>
              <a:rPr lang="en-US" altLang="x-none" sz="1600" dirty="0">
                <a:latin typeface="Arial" panose="020B0604020202020204" pitchFamily="34" charset="0"/>
              </a:rPr>
              <a:t>ALUOP[0:3] &lt;= </a:t>
            </a:r>
            <a:r>
              <a:rPr lang="en-US" altLang="x-none" sz="1600" dirty="0" err="1">
                <a:latin typeface="Arial" panose="020B0604020202020204" pitchFamily="34" charset="0"/>
              </a:rPr>
              <a:t>InstReg</a:t>
            </a:r>
            <a:r>
              <a:rPr lang="en-US" altLang="x-none" sz="1600" dirty="0">
                <a:latin typeface="Arial" panose="020B0604020202020204" pitchFamily="34" charset="0"/>
              </a:rPr>
              <a:t>[9:11] &amp; MASK</a:t>
            </a:r>
            <a:endParaRPr lang="en-US" altLang="x-none" sz="1600" dirty="0">
              <a:latin typeface="Arial" panose="020B0604020202020204" pitchFamily="34" charset="0"/>
            </a:endParaRPr>
          </a:p>
        </p:txBody>
      </p:sp>
      <p:sp>
        <p:nvSpPr>
          <p:cNvPr id="25" name="Rectangle 20"/>
          <p:cNvSpPr>
            <a:spLocks noChangeArrowheads="1"/>
          </p:cNvSpPr>
          <p:nvPr/>
        </p:nvSpPr>
        <p:spPr bwMode="auto">
          <a:xfrm>
            <a:off x="844550" y="4775200"/>
            <a:ext cx="2730500" cy="139700"/>
          </a:xfrm>
          <a:prstGeom prst="rect">
            <a:avLst/>
          </a:prstGeom>
          <a:pattFill prst="horzBrick">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Instruction Set Architecture</a:t>
            </a:r>
            <a:endParaRPr lang="en-US" dirty="0"/>
          </a:p>
        </p:txBody>
      </p:sp>
      <p:sp>
        <p:nvSpPr>
          <p:cNvPr id="7" name="Content Placeholder 6"/>
          <p:cNvSpPr>
            <a:spLocks noGrp="1"/>
          </p:cNvSpPr>
          <p:nvPr>
            <p:ph sz="quarter" idx="13"/>
          </p:nvPr>
        </p:nvSpPr>
        <p:spPr/>
        <p:txBody>
          <a:bodyPr/>
          <a:lstStyle/>
          <a:p>
            <a:r>
              <a:rPr lang="en-US" dirty="0"/>
              <a:t>5.2</a:t>
            </a:r>
            <a:endParaRPr lang="en-US" dirty="0"/>
          </a:p>
        </p:txBody>
      </p:sp>
      <p:sp>
        <p:nvSpPr>
          <p:cNvPr id="8" name="Rectangle 7"/>
          <p:cNvSpPr/>
          <p:nvPr/>
        </p:nvSpPr>
        <p:spPr>
          <a:xfrm>
            <a:off x="296496" y="1080216"/>
            <a:ext cx="7933104" cy="1631216"/>
          </a:xfrm>
          <a:prstGeom prst="rect">
            <a:avLst/>
          </a:prstGeom>
        </p:spPr>
        <p:txBody>
          <a:bodyPr wrap="square">
            <a:spAutoFit/>
          </a:bodyPr>
          <a:lstStyle/>
          <a:p>
            <a:r>
              <a:rPr lang="en-US" sz="2000" b="1" dirty="0"/>
              <a:t>… the attributes of a (computing) system as seen by the programmer, i.e. the conceptual structure and functional behavior, as distinct from the organization of the data flows and controls the logic design, and the physical implementation. </a:t>
            </a:r>
            <a:endParaRPr lang="en-US" sz="2000" b="1" dirty="0"/>
          </a:p>
          <a:p>
            <a:r>
              <a:rPr lang="en-US" sz="2000" b="1" dirty="0"/>
              <a:t>			Amdahl, </a:t>
            </a:r>
            <a:r>
              <a:rPr lang="en-US" sz="2000" b="1" dirty="0" err="1"/>
              <a:t>Blaauw</a:t>
            </a:r>
            <a:r>
              <a:rPr lang="en-US" sz="2000" b="1" dirty="0"/>
              <a:t>, and Brooks, 1964</a:t>
            </a:r>
            <a:endParaRPr lang="en-US" sz="2000" b="1" dirty="0"/>
          </a:p>
        </p:txBody>
      </p:sp>
      <p:grpSp>
        <p:nvGrpSpPr>
          <p:cNvPr id="9" name="Group 4"/>
          <p:cNvGrpSpPr/>
          <p:nvPr/>
        </p:nvGrpSpPr>
        <p:grpSpPr bwMode="auto">
          <a:xfrm>
            <a:off x="5257800" y="2971800"/>
            <a:ext cx="3581400" cy="2108200"/>
            <a:chOff x="3312" y="1808"/>
            <a:chExt cx="2256" cy="1328"/>
          </a:xfrm>
        </p:grpSpPr>
        <p:sp>
          <p:nvSpPr>
            <p:cNvPr id="10" name="Line 5"/>
            <p:cNvSpPr>
              <a:spLocks noChangeShapeType="1"/>
            </p:cNvSpPr>
            <p:nvPr/>
          </p:nvSpPr>
          <p:spPr bwMode="auto">
            <a:xfrm>
              <a:off x="3648" y="1888"/>
              <a:ext cx="192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Rectangle 6"/>
            <p:cNvSpPr>
              <a:spLocks noChangeArrowheads="1"/>
            </p:cNvSpPr>
            <p:nvPr/>
          </p:nvSpPr>
          <p:spPr bwMode="auto">
            <a:xfrm>
              <a:off x="3316" y="2180"/>
              <a:ext cx="2008" cy="952"/>
            </a:xfrm>
            <a:prstGeom prst="rect">
              <a:avLst/>
            </a:prstGeom>
            <a:pattFill prst="pct20">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7"/>
            <p:cNvSpPr>
              <a:spLocks noChangeShapeType="1"/>
            </p:cNvSpPr>
            <p:nvPr/>
          </p:nvSpPr>
          <p:spPr bwMode="auto">
            <a:xfrm flipV="1">
              <a:off x="3312" y="1888"/>
              <a:ext cx="336"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Line 8"/>
            <p:cNvSpPr>
              <a:spLocks noChangeShapeType="1"/>
            </p:cNvSpPr>
            <p:nvPr/>
          </p:nvSpPr>
          <p:spPr bwMode="auto">
            <a:xfrm flipH="1">
              <a:off x="5328" y="1888"/>
              <a:ext cx="24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9"/>
            <p:cNvSpPr>
              <a:spLocks noChangeShapeType="1"/>
            </p:cNvSpPr>
            <p:nvPr/>
          </p:nvSpPr>
          <p:spPr bwMode="auto">
            <a:xfrm>
              <a:off x="5568" y="1888"/>
              <a:ext cx="0" cy="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0"/>
            <p:cNvSpPr>
              <a:spLocks noChangeShapeType="1"/>
            </p:cNvSpPr>
            <p:nvPr/>
          </p:nvSpPr>
          <p:spPr bwMode="auto">
            <a:xfrm flipH="1">
              <a:off x="5328" y="2800"/>
              <a:ext cx="240" cy="33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useBgFill="1">
          <p:nvSpPr>
            <p:cNvPr id="16" name="Rectangle 11"/>
            <p:cNvSpPr>
              <a:spLocks noChangeArrowheads="1"/>
            </p:cNvSpPr>
            <p:nvPr/>
          </p:nvSpPr>
          <p:spPr bwMode="auto">
            <a:xfrm>
              <a:off x="3800" y="1808"/>
              <a:ext cx="1178" cy="255"/>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l">
                <a:lnSpc>
                  <a:spcPct val="97000"/>
                </a:lnSpc>
              </a:pPr>
              <a:r>
                <a:rPr lang="en-US" altLang="x-none" sz="2400" b="1">
                  <a:effectLst>
                    <a:outerShdw blurRad="38100" dist="38100" dir="2700000" algn="tl">
                      <a:srgbClr val="C0C0C0"/>
                    </a:outerShdw>
                  </a:effectLst>
                  <a:latin typeface="Arial" panose="020B0604020202020204" pitchFamily="34" charset="0"/>
                </a:rPr>
                <a:t>SOFTWARE</a:t>
              </a:r>
              <a:endParaRPr lang="en-US" altLang="x-none" sz="2400" b="1">
                <a:effectLst>
                  <a:outerShdw blurRad="38100" dist="38100" dir="2700000" algn="tl">
                    <a:srgbClr val="C0C0C0"/>
                  </a:outerShdw>
                </a:effectLst>
                <a:latin typeface="Arial" panose="020B0604020202020204" pitchFamily="34" charset="0"/>
              </a:endParaRPr>
            </a:p>
          </p:txBody>
        </p:sp>
        <p:sp>
          <p:nvSpPr>
            <p:cNvPr id="17" name="Oval 12"/>
            <p:cNvSpPr>
              <a:spLocks noChangeArrowheads="1"/>
            </p:cNvSpPr>
            <p:nvPr/>
          </p:nvSpPr>
          <p:spPr bwMode="auto">
            <a:xfrm>
              <a:off x="3700" y="2852"/>
              <a:ext cx="232" cy="184"/>
            </a:xfrm>
            <a:prstGeom prst="ellipse">
              <a:avLst/>
            </a:prstGeom>
            <a:solidFill>
              <a:schemeClr val="bg1"/>
            </a:solidFill>
            <a:ln w="12700">
              <a:solidFill>
                <a:schemeClr val="tx1"/>
              </a:solidFill>
              <a:round/>
            </a:ln>
            <a:effectLst>
              <a:outerShdw blurRad="63500" dist="107763" dir="2700000" algn="ctr" rotWithShape="0">
                <a:schemeClr val="bg2">
                  <a:alpha val="74998"/>
                </a:schemeClr>
              </a:outerShdw>
            </a:effectLst>
          </p:spPr>
          <p:txBody>
            <a:bodyPr wrap="none" anchor="ctr"/>
            <a:lstStyle/>
            <a:p>
              <a:endParaRPr lang="en-US"/>
            </a:p>
          </p:txBody>
        </p:sp>
        <p:sp>
          <p:nvSpPr>
            <p:cNvPr id="18" name="Oval 13"/>
            <p:cNvSpPr>
              <a:spLocks noChangeArrowheads="1"/>
            </p:cNvSpPr>
            <p:nvPr/>
          </p:nvSpPr>
          <p:spPr bwMode="auto">
            <a:xfrm>
              <a:off x="4276" y="2804"/>
              <a:ext cx="184" cy="184"/>
            </a:xfrm>
            <a:prstGeom prst="ellipse">
              <a:avLst/>
            </a:prstGeom>
            <a:solidFill>
              <a:schemeClr val="bg1"/>
            </a:solidFill>
            <a:ln w="12700">
              <a:solidFill>
                <a:schemeClr val="tx1"/>
              </a:solidFill>
              <a:round/>
            </a:ln>
            <a:effectLst>
              <a:outerShdw blurRad="63500" dist="107763" dir="2700000" algn="ctr" rotWithShape="0">
                <a:schemeClr val="bg2">
                  <a:alpha val="74998"/>
                </a:schemeClr>
              </a:outerShdw>
            </a:effectLst>
          </p:spPr>
          <p:txBody>
            <a:bodyPr wrap="none" anchor="ctr"/>
            <a:lstStyle/>
            <a:p>
              <a:endParaRPr lang="en-US"/>
            </a:p>
          </p:txBody>
        </p:sp>
        <p:sp>
          <p:nvSpPr>
            <p:cNvPr id="19" name="Oval 14"/>
            <p:cNvSpPr>
              <a:spLocks noChangeArrowheads="1"/>
            </p:cNvSpPr>
            <p:nvPr/>
          </p:nvSpPr>
          <p:spPr bwMode="auto">
            <a:xfrm>
              <a:off x="4804" y="2420"/>
              <a:ext cx="184" cy="184"/>
            </a:xfrm>
            <a:prstGeom prst="ellipse">
              <a:avLst/>
            </a:prstGeom>
            <a:solidFill>
              <a:schemeClr val="bg1"/>
            </a:solidFill>
            <a:ln w="12700">
              <a:solidFill>
                <a:schemeClr val="tx1"/>
              </a:solidFill>
              <a:round/>
            </a:ln>
            <a:effectLst>
              <a:outerShdw blurRad="63500" dist="107763" dir="2700000" algn="ctr" rotWithShape="0">
                <a:schemeClr val="bg2">
                  <a:alpha val="74998"/>
                </a:schemeClr>
              </a:outerShdw>
            </a:effectLst>
          </p:spPr>
          <p:txBody>
            <a:bodyPr wrap="none" anchor="ctr"/>
            <a:lstStyle/>
            <a:p>
              <a:endParaRPr lang="en-US"/>
            </a:p>
          </p:txBody>
        </p:sp>
        <p:sp>
          <p:nvSpPr>
            <p:cNvPr id="20" name="Line 15"/>
            <p:cNvSpPr>
              <a:spLocks noChangeShapeType="1"/>
            </p:cNvSpPr>
            <p:nvPr/>
          </p:nvSpPr>
          <p:spPr bwMode="auto">
            <a:xfrm flipV="1">
              <a:off x="3840" y="2800"/>
              <a:ext cx="52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16"/>
            <p:cNvSpPr>
              <a:spLocks noChangeShapeType="1"/>
            </p:cNvSpPr>
            <p:nvPr/>
          </p:nvSpPr>
          <p:spPr bwMode="auto">
            <a:xfrm flipV="1">
              <a:off x="3888" y="3040"/>
              <a:ext cx="576"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 name="Line 17"/>
            <p:cNvSpPr>
              <a:spLocks noChangeShapeType="1"/>
            </p:cNvSpPr>
            <p:nvPr/>
          </p:nvSpPr>
          <p:spPr bwMode="auto">
            <a:xfrm flipV="1">
              <a:off x="4272" y="2464"/>
              <a:ext cx="528" cy="3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 name="Line 18"/>
            <p:cNvSpPr>
              <a:spLocks noChangeShapeType="1"/>
            </p:cNvSpPr>
            <p:nvPr/>
          </p:nvSpPr>
          <p:spPr bwMode="auto">
            <a:xfrm flipV="1">
              <a:off x="4512" y="2608"/>
              <a:ext cx="480" cy="3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 name="Rectangle 19"/>
            <p:cNvSpPr>
              <a:spLocks noChangeArrowheads="1"/>
            </p:cNvSpPr>
            <p:nvPr/>
          </p:nvSpPr>
          <p:spPr bwMode="auto">
            <a:xfrm>
              <a:off x="3796" y="2468"/>
              <a:ext cx="520" cy="232"/>
            </a:xfrm>
            <a:prstGeom prst="rect">
              <a:avLst/>
            </a:prstGeom>
            <a:solidFill>
              <a:schemeClr val="bg1"/>
            </a:solidFill>
            <a:ln w="12700">
              <a:solidFill>
                <a:schemeClr val="tx1"/>
              </a:solidFill>
              <a:miter lim="800000"/>
            </a:ln>
            <a:effectLst>
              <a:outerShdw blurRad="63500" dist="107763" dir="2700000" algn="ctr" rotWithShape="0">
                <a:schemeClr val="bg2">
                  <a:alpha val="74998"/>
                </a:schemeClr>
              </a:outerShdw>
            </a:effectLst>
          </p:spPr>
          <p:txBody>
            <a:bodyPr wrap="none" anchor="ctr"/>
            <a:lstStyle/>
            <a:p>
              <a:endParaRPr lang="en-US"/>
            </a:p>
          </p:txBody>
        </p:sp>
        <p:sp>
          <p:nvSpPr>
            <p:cNvPr id="25" name="Line 20"/>
            <p:cNvSpPr>
              <a:spLocks noChangeShapeType="1"/>
            </p:cNvSpPr>
            <p:nvPr/>
          </p:nvSpPr>
          <p:spPr bwMode="auto">
            <a:xfrm>
              <a:off x="3840" y="2464"/>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 name="Line 21"/>
            <p:cNvSpPr>
              <a:spLocks noChangeShapeType="1"/>
            </p:cNvSpPr>
            <p:nvPr/>
          </p:nvSpPr>
          <p:spPr bwMode="auto">
            <a:xfrm>
              <a:off x="3936" y="2464"/>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22"/>
            <p:cNvSpPr>
              <a:spLocks noChangeShapeType="1"/>
            </p:cNvSpPr>
            <p:nvPr/>
          </p:nvSpPr>
          <p:spPr bwMode="auto">
            <a:xfrm>
              <a:off x="4032" y="2464"/>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8" name="Line 23"/>
            <p:cNvSpPr>
              <a:spLocks noChangeShapeType="1"/>
            </p:cNvSpPr>
            <p:nvPr/>
          </p:nvSpPr>
          <p:spPr bwMode="auto">
            <a:xfrm>
              <a:off x="4176" y="2464"/>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Line 24"/>
            <p:cNvSpPr>
              <a:spLocks noChangeShapeType="1"/>
            </p:cNvSpPr>
            <p:nvPr/>
          </p:nvSpPr>
          <p:spPr bwMode="auto">
            <a:xfrm>
              <a:off x="4272" y="2464"/>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 name="Line 25"/>
            <p:cNvSpPr>
              <a:spLocks noChangeShapeType="1"/>
            </p:cNvSpPr>
            <p:nvPr/>
          </p:nvSpPr>
          <p:spPr bwMode="auto">
            <a:xfrm flipV="1">
              <a:off x="4896" y="2464"/>
              <a:ext cx="4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1" name="Line 26"/>
            <p:cNvSpPr>
              <a:spLocks noChangeShapeType="1"/>
            </p:cNvSpPr>
            <p:nvPr/>
          </p:nvSpPr>
          <p:spPr bwMode="auto">
            <a:xfrm flipH="1">
              <a:off x="4320" y="2896"/>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 name="Line 27"/>
            <p:cNvSpPr>
              <a:spLocks noChangeShapeType="1"/>
            </p:cNvSpPr>
            <p:nvPr/>
          </p:nvSpPr>
          <p:spPr bwMode="auto">
            <a:xfrm flipV="1">
              <a:off x="3792" y="2896"/>
              <a:ext cx="144"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 name="Oval 28"/>
            <p:cNvSpPr>
              <a:spLocks noChangeArrowheads="1"/>
            </p:cNvSpPr>
            <p:nvPr/>
          </p:nvSpPr>
          <p:spPr bwMode="auto">
            <a:xfrm>
              <a:off x="5044" y="2708"/>
              <a:ext cx="136" cy="88"/>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Line 29"/>
            <p:cNvSpPr>
              <a:spLocks noChangeShapeType="1"/>
            </p:cNvSpPr>
            <p:nvPr/>
          </p:nvSpPr>
          <p:spPr bwMode="auto">
            <a:xfrm>
              <a:off x="5088" y="2800"/>
              <a:ext cx="0" cy="14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 name="Line 30"/>
            <p:cNvSpPr>
              <a:spLocks noChangeShapeType="1"/>
            </p:cNvSpPr>
            <p:nvPr/>
          </p:nvSpPr>
          <p:spPr bwMode="auto">
            <a:xfrm flipH="1">
              <a:off x="4992" y="2944"/>
              <a:ext cx="96"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 name="Line 31"/>
            <p:cNvSpPr>
              <a:spLocks noChangeShapeType="1"/>
            </p:cNvSpPr>
            <p:nvPr/>
          </p:nvSpPr>
          <p:spPr bwMode="auto">
            <a:xfrm>
              <a:off x="4992" y="3040"/>
              <a:ext cx="0"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 name="Line 32"/>
            <p:cNvSpPr>
              <a:spLocks noChangeShapeType="1"/>
            </p:cNvSpPr>
            <p:nvPr/>
          </p:nvSpPr>
          <p:spPr bwMode="auto">
            <a:xfrm>
              <a:off x="5088" y="2944"/>
              <a:ext cx="96"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Line 33"/>
            <p:cNvSpPr>
              <a:spLocks noChangeShapeType="1"/>
            </p:cNvSpPr>
            <p:nvPr/>
          </p:nvSpPr>
          <p:spPr bwMode="auto">
            <a:xfrm flipH="1">
              <a:off x="5136" y="3040"/>
              <a:ext cx="4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9" name="Line 34"/>
            <p:cNvSpPr>
              <a:spLocks noChangeShapeType="1"/>
            </p:cNvSpPr>
            <p:nvPr/>
          </p:nvSpPr>
          <p:spPr bwMode="auto">
            <a:xfrm flipH="1">
              <a:off x="5040" y="2848"/>
              <a:ext cx="4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 name="Line 35"/>
            <p:cNvSpPr>
              <a:spLocks noChangeShapeType="1"/>
            </p:cNvSpPr>
            <p:nvPr/>
          </p:nvSpPr>
          <p:spPr bwMode="auto">
            <a:xfrm flipH="1" flipV="1">
              <a:off x="4944" y="2848"/>
              <a:ext cx="96"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 name="Line 36"/>
            <p:cNvSpPr>
              <a:spLocks noChangeShapeType="1"/>
            </p:cNvSpPr>
            <p:nvPr/>
          </p:nvSpPr>
          <p:spPr bwMode="auto">
            <a:xfrm flipH="1" flipV="1">
              <a:off x="4944" y="2752"/>
              <a:ext cx="144"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2" name="Rectangle 37"/>
          <p:cNvSpPr>
            <a:spLocks noChangeArrowheads="1"/>
          </p:cNvSpPr>
          <p:nvPr/>
        </p:nvSpPr>
        <p:spPr bwMode="auto">
          <a:xfrm>
            <a:off x="346075" y="3589337"/>
            <a:ext cx="74676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l">
              <a:lnSpc>
                <a:spcPct val="75000"/>
              </a:lnSpc>
            </a:pPr>
            <a:r>
              <a:rPr lang="en-US" altLang="x-none" b="1" dirty="0">
                <a:latin typeface="Arial" panose="020B0604020202020204" pitchFamily="34" charset="0"/>
              </a:rPr>
              <a:t>--  Organization of Programmable </a:t>
            </a:r>
            <a:endParaRPr lang="en-US" altLang="x-none" b="1" dirty="0">
              <a:latin typeface="Arial" panose="020B0604020202020204" pitchFamily="34" charset="0"/>
            </a:endParaRPr>
          </a:p>
          <a:p>
            <a:pPr algn="l">
              <a:lnSpc>
                <a:spcPct val="75000"/>
              </a:lnSpc>
            </a:pPr>
            <a:r>
              <a:rPr lang="en-US" altLang="x-none" b="1" dirty="0">
                <a:latin typeface="Arial" panose="020B0604020202020204" pitchFamily="34" charset="0"/>
              </a:rPr>
              <a:t>    Storage</a:t>
            </a:r>
            <a:endParaRPr lang="en-US" altLang="x-none" b="1" dirty="0">
              <a:latin typeface="Arial" panose="020B0604020202020204" pitchFamily="34" charset="0"/>
            </a:endParaRPr>
          </a:p>
          <a:p>
            <a:pPr algn="l">
              <a:lnSpc>
                <a:spcPct val="75000"/>
              </a:lnSpc>
            </a:pPr>
            <a:endParaRPr lang="en-US" altLang="x-none" b="1" dirty="0">
              <a:latin typeface="Arial" panose="020B0604020202020204" pitchFamily="34" charset="0"/>
            </a:endParaRPr>
          </a:p>
          <a:p>
            <a:pPr algn="l">
              <a:lnSpc>
                <a:spcPct val="75000"/>
              </a:lnSpc>
            </a:pPr>
            <a:r>
              <a:rPr lang="en-US" altLang="x-none" b="1" dirty="0">
                <a:latin typeface="Arial" panose="020B0604020202020204" pitchFamily="34" charset="0"/>
              </a:rPr>
              <a:t>--  Data Types &amp; Data Structures:</a:t>
            </a:r>
            <a:endParaRPr lang="en-US" altLang="x-none" b="1" dirty="0">
              <a:latin typeface="Arial" panose="020B0604020202020204" pitchFamily="34" charset="0"/>
            </a:endParaRPr>
          </a:p>
          <a:p>
            <a:pPr algn="l">
              <a:lnSpc>
                <a:spcPct val="75000"/>
              </a:lnSpc>
            </a:pPr>
            <a:r>
              <a:rPr lang="en-US" altLang="x-none" b="1" dirty="0">
                <a:latin typeface="Arial" panose="020B0604020202020204" pitchFamily="34" charset="0"/>
              </a:rPr>
              <a:t>         Encodings &amp; Representations</a:t>
            </a:r>
            <a:endParaRPr lang="en-US" altLang="x-none" b="1" dirty="0">
              <a:latin typeface="Arial" panose="020B0604020202020204" pitchFamily="34" charset="0"/>
            </a:endParaRPr>
          </a:p>
          <a:p>
            <a:pPr algn="l">
              <a:lnSpc>
                <a:spcPct val="75000"/>
              </a:lnSpc>
            </a:pPr>
            <a:endParaRPr lang="en-US" altLang="x-none" b="1" dirty="0">
              <a:latin typeface="Arial" panose="020B0604020202020204" pitchFamily="34" charset="0"/>
            </a:endParaRPr>
          </a:p>
          <a:p>
            <a:pPr algn="l">
              <a:lnSpc>
                <a:spcPct val="75000"/>
              </a:lnSpc>
            </a:pPr>
            <a:r>
              <a:rPr lang="en-US" altLang="x-none" b="1" dirty="0">
                <a:latin typeface="Arial" panose="020B0604020202020204" pitchFamily="34" charset="0"/>
              </a:rPr>
              <a:t>--  Instruction Formats</a:t>
            </a:r>
            <a:endParaRPr lang="en-US" altLang="x-none" b="1" dirty="0">
              <a:latin typeface="Arial" panose="020B0604020202020204" pitchFamily="34" charset="0"/>
            </a:endParaRPr>
          </a:p>
          <a:p>
            <a:pPr algn="l">
              <a:lnSpc>
                <a:spcPct val="75000"/>
              </a:lnSpc>
            </a:pPr>
            <a:endParaRPr lang="en-US" altLang="x-none" b="1" dirty="0">
              <a:latin typeface="Arial" panose="020B0604020202020204" pitchFamily="34" charset="0"/>
            </a:endParaRPr>
          </a:p>
          <a:p>
            <a:pPr algn="l">
              <a:lnSpc>
                <a:spcPct val="75000"/>
              </a:lnSpc>
            </a:pPr>
            <a:r>
              <a:rPr lang="en-US" altLang="x-none" b="1" dirty="0">
                <a:latin typeface="Arial" panose="020B0604020202020204" pitchFamily="34" charset="0"/>
              </a:rPr>
              <a:t>--  Instruction (or Operation Code) Set</a:t>
            </a:r>
            <a:endParaRPr lang="en-US" altLang="x-none" b="1" dirty="0">
              <a:latin typeface="Arial" panose="020B0604020202020204" pitchFamily="34" charset="0"/>
            </a:endParaRPr>
          </a:p>
          <a:p>
            <a:pPr algn="l">
              <a:lnSpc>
                <a:spcPct val="75000"/>
              </a:lnSpc>
            </a:pPr>
            <a:endParaRPr lang="en-US" altLang="x-none" b="1" dirty="0">
              <a:latin typeface="Arial" panose="020B0604020202020204" pitchFamily="34" charset="0"/>
            </a:endParaRPr>
          </a:p>
          <a:p>
            <a:pPr algn="l">
              <a:lnSpc>
                <a:spcPct val="75000"/>
              </a:lnSpc>
            </a:pPr>
            <a:r>
              <a:rPr lang="en-US" altLang="x-none" b="1" dirty="0">
                <a:latin typeface="Arial" panose="020B0604020202020204" pitchFamily="34" charset="0"/>
              </a:rPr>
              <a:t>--  Modes of Addressing and Accessing Data Items and Instructions</a:t>
            </a:r>
            <a:endParaRPr lang="en-US" altLang="x-none" b="1" dirty="0">
              <a:latin typeface="Arial" panose="020B0604020202020204" pitchFamily="34" charset="0"/>
            </a:endParaRPr>
          </a:p>
          <a:p>
            <a:pPr algn="l">
              <a:lnSpc>
                <a:spcPct val="75000"/>
              </a:lnSpc>
            </a:pPr>
            <a:endParaRPr lang="en-US" altLang="x-none" b="1" dirty="0">
              <a:latin typeface="Arial" panose="020B0604020202020204" pitchFamily="34" charset="0"/>
            </a:endParaRPr>
          </a:p>
          <a:p>
            <a:pPr algn="l">
              <a:lnSpc>
                <a:spcPct val="75000"/>
              </a:lnSpc>
            </a:pPr>
            <a:r>
              <a:rPr lang="en-US" altLang="x-none" b="1" dirty="0">
                <a:latin typeface="Arial" panose="020B0604020202020204" pitchFamily="34" charset="0"/>
              </a:rPr>
              <a:t>--  Exceptional Conditions</a:t>
            </a:r>
            <a:endParaRPr lang="en-US" altLang="x-none" b="1" dirty="0">
              <a:latin typeface="Arial" panose="020B0604020202020204" pitchFamily="34" charset="0"/>
            </a:endParaRPr>
          </a:p>
        </p:txBody>
      </p:sp>
      <p:sp>
        <p:nvSpPr>
          <p:cNvPr id="2" name="Footer Placeholder 1"/>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sz="3000" dirty="0">
                <a:solidFill>
                  <a:srgbClr val="FF0000"/>
                </a:solidFill>
              </a:rPr>
              <a:t>1950~1960s: </a:t>
            </a:r>
            <a:r>
              <a:rPr lang="en-US" sz="3000" dirty="0"/>
              <a:t>Computer Arithmetic Logic Design</a:t>
            </a:r>
            <a:endParaRPr lang="en-US" sz="3000" dirty="0"/>
          </a:p>
          <a:p>
            <a:r>
              <a:rPr lang="en-US" sz="3000" dirty="0">
                <a:solidFill>
                  <a:srgbClr val="FF0000"/>
                </a:solidFill>
              </a:rPr>
              <a:t>1970~1980s: </a:t>
            </a:r>
            <a:r>
              <a:rPr lang="en-US" sz="3000" dirty="0"/>
              <a:t>Computer Instruction Set Arch Design</a:t>
            </a:r>
            <a:endParaRPr lang="en-US" sz="3000" dirty="0"/>
          </a:p>
          <a:p>
            <a:r>
              <a:rPr lang="en-US" sz="3000" dirty="0">
                <a:solidFill>
                  <a:srgbClr val="FF0000"/>
                </a:solidFill>
              </a:rPr>
              <a:t>1990s: </a:t>
            </a:r>
            <a:r>
              <a:rPr lang="en-US" sz="3000" dirty="0"/>
              <a:t>Computer Arch with multi sub-fields (e.g. Processor, Memory sys, I/O sys, Multi-processor, Networks, etc.)</a:t>
            </a:r>
            <a:endParaRPr lang="en-US" sz="3000" dirty="0"/>
          </a:p>
          <a:p>
            <a:r>
              <a:rPr lang="en-US" sz="3000" dirty="0">
                <a:solidFill>
                  <a:srgbClr val="FF0000"/>
                </a:solidFill>
              </a:rPr>
              <a:t>Now: </a:t>
            </a:r>
            <a:r>
              <a:rPr lang="en-US" sz="3000" dirty="0"/>
              <a:t>Extended Wilder and Deeper (e.g. Many(multi)-core processor, Hierarchical Memory, Fast I/O, Parallel processing, Network, SoC, Cloud Computing, </a:t>
            </a:r>
            <a:r>
              <a:rPr lang="en-US" altLang="zh-CN" sz="3000" dirty="0">
                <a:solidFill>
                  <a:srgbClr val="FF0000"/>
                </a:solidFill>
              </a:rPr>
              <a:t>DSA</a:t>
            </a:r>
            <a:r>
              <a:rPr lang="en-US" altLang="zh-CN" sz="3000" dirty="0"/>
              <a:t>, </a:t>
            </a:r>
            <a:r>
              <a:rPr lang="en-US" sz="3000" dirty="0"/>
              <a:t>etc.)</a:t>
            </a:r>
            <a:endParaRPr lang="en-US" sz="3000" dirty="0"/>
          </a:p>
          <a:p>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Computer Arch Contents</a:t>
            </a:r>
            <a:endParaRPr lang="en-US" dirty="0"/>
          </a:p>
        </p:txBody>
      </p:sp>
      <p:sp>
        <p:nvSpPr>
          <p:cNvPr id="7" name="Content Placeholder 6"/>
          <p:cNvSpPr>
            <a:spLocks noGrp="1"/>
          </p:cNvSpPr>
          <p:nvPr>
            <p:ph sz="quarter" idx="13"/>
          </p:nvPr>
        </p:nvSpPr>
        <p:spPr/>
        <p:txBody>
          <a:bodyPr/>
          <a:lstStyle/>
          <a:p>
            <a:r>
              <a:rPr lang="en-US" dirty="0"/>
              <a:t>5.2</a:t>
            </a:r>
            <a:endParaRPr lang="en-US" dirty="0"/>
          </a:p>
        </p:txBody>
      </p:sp>
      <p:sp>
        <p:nvSpPr>
          <p:cNvPr id="10" name="Footer Placeholder 9"/>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6200" y="1007266"/>
            <a:ext cx="9143999" cy="5850734"/>
          </a:xfrm>
        </p:spPr>
        <p:txBody>
          <a:bodyPr>
            <a:normAutofit fontScale="85000" lnSpcReduction="10000"/>
          </a:bodyPr>
          <a:lstStyle/>
          <a:p>
            <a:r>
              <a:rPr lang="en-US" altLang="zh-CN" dirty="0"/>
              <a:t>The fastest 3 CPUs in  the Competition</a:t>
            </a:r>
            <a:endParaRPr lang="en-US" altLang="zh-CN" dirty="0"/>
          </a:p>
          <a:p>
            <a:r>
              <a:rPr lang="en-US" altLang="zh-CN" dirty="0">
                <a:sym typeface="+mn-ea"/>
              </a:rPr>
              <a:t>Run at 155MHz, 150 MHz, and 145 MHz respectively.</a:t>
            </a:r>
            <a:endParaRPr lang="en-US" altLang="zh-CN" dirty="0">
              <a:sym typeface="+mn-ea"/>
            </a:endParaRPr>
          </a:p>
          <a:p>
            <a:r>
              <a:rPr lang="en-US" altLang="zh-CN" dirty="0">
                <a:sym typeface="+mn-ea"/>
              </a:rPr>
              <a:t>Cache, MMU. Running Linux.</a:t>
            </a:r>
            <a:endParaRPr lang="en-US" altLang="zh-CN" dirty="0">
              <a:sym typeface="+mn-ea"/>
            </a:endParaRPr>
          </a:p>
          <a:p>
            <a:pPr marL="0" indent="0">
              <a:buNone/>
            </a:pPr>
            <a:endParaRPr lang="en-US" altLang="zh-CN" dirty="0">
              <a:sym typeface="+mn-ea"/>
            </a:endParaRPr>
          </a:p>
          <a:p>
            <a:pPr marL="0" indent="0">
              <a:buNone/>
            </a:pPr>
            <a:endParaRPr lang="en-US" altLang="zh-CN" dirty="0">
              <a:sym typeface="+mn-ea"/>
            </a:endParaRPr>
          </a:p>
          <a:p>
            <a:pPr marL="0" indent="0">
              <a:buNone/>
            </a:pPr>
            <a:endParaRPr lang="en-US" altLang="zh-CN" dirty="0">
              <a:sym typeface="+mn-ea"/>
            </a:endParaRPr>
          </a:p>
          <a:p>
            <a:pPr marL="0" indent="0">
              <a:buNone/>
            </a:pPr>
            <a:endParaRPr lang="en-US" altLang="zh-CN" dirty="0">
              <a:sym typeface="+mn-ea"/>
            </a:endParaRPr>
          </a:p>
          <a:p>
            <a:pPr marL="0" indent="0">
              <a:buNone/>
            </a:pPr>
            <a:endParaRPr lang="en-US" altLang="zh-CN" dirty="0">
              <a:sym typeface="+mn-ea"/>
            </a:endParaRPr>
          </a:p>
          <a:p>
            <a:pPr marL="0" indent="0">
              <a:buNone/>
            </a:pPr>
            <a:r>
              <a:rPr lang="zh-CN" altLang="en-US" dirty="0">
                <a:sym typeface="+mn-ea"/>
              </a:rPr>
              <a:t>组委会的点评：“</a:t>
            </a:r>
            <a:r>
              <a:rPr lang="en-US" altLang="zh-CN" dirty="0">
                <a:sym typeface="+mn-ea"/>
              </a:rPr>
              <a:t>……</a:t>
            </a:r>
            <a:r>
              <a:rPr lang="zh-CN" altLang="en-US" dirty="0">
                <a:sym typeface="+mn-ea"/>
              </a:rPr>
              <a:t>对于这样复杂度的设计，</a:t>
            </a:r>
            <a:r>
              <a:rPr lang="en-US" altLang="zh-CN" dirty="0">
                <a:sym typeface="+mn-ea"/>
              </a:rPr>
              <a:t>150</a:t>
            </a:r>
            <a:r>
              <a:rPr lang="zh-CN" altLang="en-US" dirty="0">
                <a:sym typeface="+mn-ea"/>
              </a:rPr>
              <a:t>多</a:t>
            </a:r>
            <a:r>
              <a:rPr lang="en-US" altLang="zh-CN" dirty="0">
                <a:sym typeface="+mn-ea"/>
              </a:rPr>
              <a:t>MHz</a:t>
            </a:r>
            <a:r>
              <a:rPr lang="zh-CN" altLang="en-US" dirty="0">
                <a:sym typeface="+mn-ea"/>
              </a:rPr>
              <a:t>的主频已</a:t>
            </a:r>
            <a:r>
              <a:rPr lang="zh-CN" altLang="en-US" dirty="0">
                <a:solidFill>
                  <a:srgbClr val="FF0000"/>
                </a:solidFill>
                <a:sym typeface="+mn-ea"/>
              </a:rPr>
              <a:t>接近于</a:t>
            </a:r>
            <a:r>
              <a:rPr lang="zh-CN" altLang="en-US" dirty="0">
                <a:sym typeface="+mn-ea"/>
              </a:rPr>
              <a:t>组委会提供的硬件平台的</a:t>
            </a:r>
            <a:r>
              <a:rPr lang="zh-CN" altLang="en-US" dirty="0">
                <a:solidFill>
                  <a:srgbClr val="FF0000"/>
                </a:solidFill>
                <a:sym typeface="+mn-ea"/>
              </a:rPr>
              <a:t>极限</a:t>
            </a:r>
            <a:r>
              <a:rPr lang="zh-CN" altLang="en-US" dirty="0">
                <a:sym typeface="+mn-ea"/>
              </a:rPr>
              <a:t>。”</a:t>
            </a:r>
            <a:endParaRPr lang="en-US" altLang="zh-CN" dirty="0">
              <a:sym typeface="+mn-ea"/>
            </a:endParaRPr>
          </a:p>
          <a:p>
            <a:endParaRPr lang="en-US" altLang="zh-CN" dirty="0">
              <a:sym typeface="+mn-ea"/>
            </a:endParaRPr>
          </a:p>
          <a:p>
            <a:endParaRPr lang="zh-CN" altLang="en-US" dirty="0"/>
          </a:p>
        </p:txBody>
      </p:sp>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dirty="0"/>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sym typeface="+mn-ea"/>
              </a:rPr>
              <a:t>NSCSCC 2021</a:t>
            </a:r>
            <a:endParaRPr lang="zh-CN" altLang="en-US" dirty="0"/>
          </a:p>
        </p:txBody>
      </p:sp>
      <p:sp>
        <p:nvSpPr>
          <p:cNvPr id="7" name="内容占位符 6"/>
          <p:cNvSpPr>
            <a:spLocks noGrp="1"/>
          </p:cNvSpPr>
          <p:nvPr>
            <p:ph sz="quarter" idx="13"/>
          </p:nvPr>
        </p:nvSpPr>
        <p:spPr/>
        <p:txBody>
          <a:bodyPr/>
          <a:lstStyle/>
          <a:p>
            <a:endParaRPr lang="zh-CN" altLang="en-US"/>
          </a:p>
        </p:txBody>
      </p:sp>
      <p:pic>
        <p:nvPicPr>
          <p:cNvPr id="8" name="图片 7"/>
          <p:cNvPicPr>
            <a:picLocks noChangeAspect="1"/>
          </p:cNvPicPr>
          <p:nvPr/>
        </p:nvPicPr>
        <p:blipFill>
          <a:blip r:embed="rId1"/>
          <a:stretch>
            <a:fillRect/>
          </a:stretch>
        </p:blipFill>
        <p:spPr>
          <a:xfrm>
            <a:off x="-22570" y="2641678"/>
            <a:ext cx="4536460" cy="2552622"/>
          </a:xfrm>
          <a:prstGeom prst="rect">
            <a:avLst/>
          </a:prstGeom>
          <a:noFill/>
          <a:ln>
            <a:noFill/>
          </a:ln>
        </p:spPr>
      </p:pic>
      <p:pic>
        <p:nvPicPr>
          <p:cNvPr id="9" name="图片 8"/>
          <p:cNvPicPr>
            <a:picLocks noChangeAspect="1"/>
          </p:cNvPicPr>
          <p:nvPr/>
        </p:nvPicPr>
        <p:blipFill>
          <a:blip r:embed="rId2"/>
          <a:stretch>
            <a:fillRect/>
          </a:stretch>
        </p:blipFill>
        <p:spPr>
          <a:xfrm>
            <a:off x="4513890" y="2641678"/>
            <a:ext cx="4598988" cy="25879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dirty="0"/>
          </a:p>
        </p:txBody>
      </p:sp>
      <p:sp>
        <p:nvSpPr>
          <p:cNvPr id="6" name="Title 5"/>
          <p:cNvSpPr>
            <a:spLocks noGrp="1"/>
          </p:cNvSpPr>
          <p:nvPr>
            <p:ph type="title"/>
          </p:nvPr>
        </p:nvSpPr>
        <p:spPr/>
        <p:txBody>
          <a:bodyPr/>
          <a:lstStyle/>
          <a:p>
            <a:r>
              <a:rPr lang="en-US" dirty="0"/>
              <a:t>Computer Arch Continually Changing</a:t>
            </a:r>
            <a:endParaRPr lang="en-US" dirty="0"/>
          </a:p>
        </p:txBody>
      </p:sp>
      <p:sp>
        <p:nvSpPr>
          <p:cNvPr id="7" name="Content Placeholder 6"/>
          <p:cNvSpPr>
            <a:spLocks noGrp="1"/>
          </p:cNvSpPr>
          <p:nvPr>
            <p:ph sz="quarter" idx="13"/>
          </p:nvPr>
        </p:nvSpPr>
        <p:spPr/>
        <p:txBody>
          <a:bodyPr/>
          <a:lstStyle/>
          <a:p>
            <a:r>
              <a:rPr lang="en-US" dirty="0"/>
              <a:t>5.2</a:t>
            </a:r>
            <a:endParaRPr lang="en-US" dirty="0"/>
          </a:p>
        </p:txBody>
      </p:sp>
      <p:sp>
        <p:nvSpPr>
          <p:cNvPr id="8" name="Oval 7"/>
          <p:cNvSpPr/>
          <p:nvPr/>
        </p:nvSpPr>
        <p:spPr>
          <a:xfrm>
            <a:off x="3035461" y="1676400"/>
            <a:ext cx="3517739" cy="2078036"/>
          </a:xfrm>
          <a:prstGeom prst="ellipse">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p:cNvSpPr/>
          <p:nvPr/>
        </p:nvSpPr>
        <p:spPr>
          <a:xfrm>
            <a:off x="3835561" y="1981200"/>
            <a:ext cx="19050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Applications</a:t>
            </a:r>
            <a:endParaRPr lang="en-US"/>
          </a:p>
        </p:txBody>
      </p:sp>
      <p:sp>
        <p:nvSpPr>
          <p:cNvPr id="10" name="Rectangle 9"/>
          <p:cNvSpPr/>
          <p:nvPr/>
        </p:nvSpPr>
        <p:spPr>
          <a:xfrm>
            <a:off x="3835561" y="2910645"/>
            <a:ext cx="19050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Technology</a:t>
            </a:r>
            <a:endParaRPr lang="en-US" dirty="0"/>
          </a:p>
        </p:txBody>
      </p:sp>
      <p:sp>
        <p:nvSpPr>
          <p:cNvPr id="11" name="Curved Down Arrow 10"/>
          <p:cNvSpPr/>
          <p:nvPr/>
        </p:nvSpPr>
        <p:spPr>
          <a:xfrm rot="16200000">
            <a:off x="3079204" y="2393405"/>
            <a:ext cx="1075673" cy="556064"/>
          </a:xfrm>
          <a:prstGeom prst="curvedDownArrow">
            <a:avLst>
              <a:gd name="adj1" fmla="val 25000"/>
              <a:gd name="adj2" fmla="val 41176"/>
              <a:gd name="adj3" fmla="val 22810"/>
            </a:avLst>
          </a:prstGeom>
          <a:ln>
            <a:solidFill>
              <a:srgbClr val="43449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2" name="Curved Down Arrow 11"/>
          <p:cNvSpPr/>
          <p:nvPr/>
        </p:nvSpPr>
        <p:spPr>
          <a:xfrm rot="16200000" flipH="1" flipV="1">
            <a:off x="5389315" y="2488458"/>
            <a:ext cx="1066801" cy="448329"/>
          </a:xfrm>
          <a:prstGeom prst="curvedDownArrow">
            <a:avLst>
              <a:gd name="adj1" fmla="val 25000"/>
              <a:gd name="adj2" fmla="val 41176"/>
              <a:gd name="adj3" fmla="val 22810"/>
            </a:avLst>
          </a:prstGeom>
          <a:ln>
            <a:solidFill>
              <a:srgbClr val="43449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3" name="Trapezoid 12"/>
          <p:cNvSpPr/>
          <p:nvPr/>
        </p:nvSpPr>
        <p:spPr>
          <a:xfrm rot="1201231">
            <a:off x="3544332" y="4756419"/>
            <a:ext cx="1363345" cy="914400"/>
          </a:xfrm>
          <a:prstGeom prst="trapezoid">
            <a:avLst>
              <a:gd name="adj" fmla="val 372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Compatibility</a:t>
            </a:r>
            <a:endParaRPr lang="en-US" sz="1600" dirty="0"/>
          </a:p>
        </p:txBody>
      </p:sp>
      <p:cxnSp>
        <p:nvCxnSpPr>
          <p:cNvPr id="15" name="Straight Connector 14"/>
          <p:cNvCxnSpPr>
            <a:stCxn id="8" idx="4"/>
            <a:endCxn id="13" idx="0"/>
          </p:cNvCxnSpPr>
          <p:nvPr/>
        </p:nvCxnSpPr>
        <p:spPr>
          <a:xfrm flipH="1">
            <a:off x="4382530" y="3754436"/>
            <a:ext cx="411801" cy="102961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33400" y="1905000"/>
            <a:ext cx="2362200" cy="1631216"/>
          </a:xfrm>
          <a:prstGeom prst="rect">
            <a:avLst/>
          </a:prstGeom>
          <a:noFill/>
        </p:spPr>
        <p:txBody>
          <a:bodyPr wrap="square" rtlCol="0">
            <a:spAutoFit/>
          </a:bodyPr>
          <a:lstStyle/>
          <a:p>
            <a:r>
              <a:rPr lang="en-US" sz="2000" dirty="0"/>
              <a:t>Applications suggest how to improve technology, provide revenue to fund development</a:t>
            </a:r>
            <a:endParaRPr lang="en-US" sz="2000" dirty="0"/>
          </a:p>
        </p:txBody>
      </p:sp>
      <p:sp>
        <p:nvSpPr>
          <p:cNvPr id="18" name="TextBox 17"/>
          <p:cNvSpPr txBox="1"/>
          <p:nvPr/>
        </p:nvSpPr>
        <p:spPr>
          <a:xfrm>
            <a:off x="6856747" y="1906929"/>
            <a:ext cx="2362200" cy="1323439"/>
          </a:xfrm>
          <a:prstGeom prst="rect">
            <a:avLst/>
          </a:prstGeom>
          <a:noFill/>
        </p:spPr>
        <p:txBody>
          <a:bodyPr wrap="square" rtlCol="0">
            <a:spAutoFit/>
          </a:bodyPr>
          <a:lstStyle/>
          <a:p>
            <a:r>
              <a:rPr lang="en-US" sz="2000" dirty="0"/>
              <a:t>Improved </a:t>
            </a:r>
            <a:r>
              <a:rPr lang="en-US" altLang="zh-CN" sz="2000" dirty="0"/>
              <a:t>technologies make new applications possible</a:t>
            </a:r>
            <a:endParaRPr lang="en-US" sz="2000" dirty="0"/>
          </a:p>
        </p:txBody>
      </p:sp>
      <p:sp>
        <p:nvSpPr>
          <p:cNvPr id="20" name="TextBox 19"/>
          <p:cNvSpPr txBox="1"/>
          <p:nvPr/>
        </p:nvSpPr>
        <p:spPr>
          <a:xfrm>
            <a:off x="4935459" y="4749627"/>
            <a:ext cx="2869239" cy="1323439"/>
          </a:xfrm>
          <a:prstGeom prst="rect">
            <a:avLst/>
          </a:prstGeom>
          <a:noFill/>
        </p:spPr>
        <p:txBody>
          <a:bodyPr wrap="square" rtlCol="0">
            <a:spAutoFit/>
          </a:bodyPr>
          <a:lstStyle/>
          <a:p>
            <a:r>
              <a:rPr lang="en-US" altLang="zh-CN" sz="2000" dirty="0"/>
              <a:t>Cost</a:t>
            </a:r>
            <a:r>
              <a:rPr lang="zh-CN" altLang="en-US" sz="2000" dirty="0"/>
              <a:t> </a:t>
            </a:r>
            <a:r>
              <a:rPr lang="en-US" altLang="zh-CN" sz="2000" dirty="0"/>
              <a:t>of Software development makes compatibility a major force in market</a:t>
            </a:r>
            <a:endParaRPr lang="en-US" sz="2000" dirty="0"/>
          </a:p>
        </p:txBody>
      </p:sp>
      <p:sp>
        <p:nvSpPr>
          <p:cNvPr id="21" name="Footer Placeholder 20"/>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内容占位符 2"/>
          <p:cNvSpPr>
            <a:spLocks noGrp="1"/>
          </p:cNvSpPr>
          <p:nvPr>
            <p:ph idx="1"/>
          </p:nvPr>
        </p:nvSpPr>
        <p:spPr/>
        <p:txBody>
          <a:bodyPr/>
          <a:lstStyle/>
          <a:p>
            <a:pPr marL="0" indent="0" eaLnBrk="1" hangingPunct="1"/>
            <a:r>
              <a:rPr lang="en-US" altLang="zh-CN" sz="2400">
                <a:ea typeface="宋体" panose="02010600030101010101" pitchFamily="2" charset="-122"/>
              </a:rPr>
              <a:t>Instruction set architecture (ISA), is the part of the computer architecture related to programming, including the native data types, instructions, registers, addressing modes, memory architecture, interrupt and exception handling, and external I/O. </a:t>
            </a:r>
            <a:endParaRPr lang="en-US" altLang="zh-CN" sz="2400">
              <a:ea typeface="宋体" panose="02010600030101010101" pitchFamily="2" charset="-122"/>
            </a:endParaRPr>
          </a:p>
          <a:p>
            <a:pPr marL="0" indent="0" eaLnBrk="1" hangingPunct="1"/>
            <a:endParaRPr lang="en-US" altLang="zh-CN" sz="2400">
              <a:ea typeface="宋体" panose="02010600030101010101" pitchFamily="2" charset="-122"/>
            </a:endParaRPr>
          </a:p>
          <a:p>
            <a:pPr marL="0" indent="0" eaLnBrk="1" hangingPunct="1"/>
            <a:r>
              <a:rPr lang="en-US" altLang="zh-CN" sz="2400">
                <a:ea typeface="宋体" panose="02010600030101010101" pitchFamily="2" charset="-122"/>
              </a:rPr>
              <a:t>An ISA includes a specification of the set of opcodes (machine language), and the native commands implemented by a particular processor.</a:t>
            </a:r>
            <a:endParaRPr lang="zh-CN" altLang="en-US" sz="2800">
              <a:ea typeface="宋体" panose="02010600030101010101" pitchFamily="2" charset="-122"/>
            </a:endParaRPr>
          </a:p>
        </p:txBody>
      </p:sp>
      <p:sp>
        <p:nvSpPr>
          <p:cNvPr id="2" name="Date Placeholder 1"/>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3" name="Slide Number Placeholder 2"/>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9218" name="标题 1"/>
          <p:cNvSpPr>
            <a:spLocks noGrp="1"/>
          </p:cNvSpPr>
          <p:nvPr>
            <p:ph type="title"/>
          </p:nvPr>
        </p:nvSpPr>
        <p:spPr/>
        <p:txBody>
          <a:bodyPr>
            <a:normAutofit/>
          </a:bodyPr>
          <a:lstStyle/>
          <a:p>
            <a:pPr eaLnBrk="1" hangingPunct="1">
              <a:defRPr/>
            </a:pPr>
            <a:r>
              <a:rPr kumimoji="0" lang="en-US" altLang="zh-CN" sz="3200" cap="none" dirty="0">
                <a:latin typeface="Arial" panose="020B0604020202020204" pitchFamily="34" charset="0"/>
                <a:ea typeface="微软雅黑" panose="020B0503020204020204" pitchFamily="34" charset="-122"/>
              </a:rPr>
              <a:t>Definition of ISA</a:t>
            </a:r>
            <a:endParaRPr kumimoji="0" lang="zh-CN" altLang="en-US" sz="3200" cap="none" dirty="0">
              <a:latin typeface="Arial" panose="020B0604020202020204" pitchFamily="34" charset="0"/>
              <a:ea typeface="微软雅黑" panose="020B0503020204020204" pitchFamily="34" charset="-122"/>
            </a:endParaRPr>
          </a:p>
        </p:txBody>
      </p:sp>
      <p:sp>
        <p:nvSpPr>
          <p:cNvPr id="5" name="Content Placeholder 4"/>
          <p:cNvSpPr>
            <a:spLocks noGrp="1"/>
          </p:cNvSpPr>
          <p:nvPr>
            <p:ph sz="quarter" idx="13"/>
          </p:nvPr>
        </p:nvSpPr>
        <p:spPr/>
        <p:txBody>
          <a:bodyPr/>
          <a:lstStyle/>
          <a:p>
            <a:r>
              <a:rPr lang="en-US" dirty="0"/>
              <a:t>5.2</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2743200"/>
            <a:ext cx="8642350" cy="3606006"/>
          </a:xfrm>
        </p:spPr>
        <p:txBody>
          <a:bodyPr>
            <a:normAutofit fontScale="77500" lnSpcReduction="20000"/>
          </a:bodyPr>
          <a:lstStyle/>
          <a:p>
            <a:r>
              <a:rPr lang="en-US" dirty="0"/>
              <a:t>DEC Alpha	</a:t>
            </a:r>
            <a:r>
              <a:rPr lang="en-US" dirty="0">
                <a:solidFill>
                  <a:srgbClr val="2003F3"/>
                </a:solidFill>
              </a:rPr>
              <a:t>v1, v3				</a:t>
            </a:r>
            <a:r>
              <a:rPr lang="en-US" dirty="0">
                <a:solidFill>
                  <a:srgbClr val="FF0000"/>
                </a:solidFill>
              </a:rPr>
              <a:t>1992-97</a:t>
            </a:r>
            <a:endParaRPr lang="en-US" dirty="0">
              <a:solidFill>
                <a:srgbClr val="FF0000"/>
              </a:solidFill>
            </a:endParaRPr>
          </a:p>
          <a:p>
            <a:r>
              <a:rPr lang="en-US" dirty="0"/>
              <a:t>HP PA-RISC	</a:t>
            </a:r>
            <a:r>
              <a:rPr lang="en-US" dirty="0">
                <a:solidFill>
                  <a:srgbClr val="2003F3"/>
                </a:solidFill>
              </a:rPr>
              <a:t>v1.1, V2.0			</a:t>
            </a:r>
            <a:r>
              <a:rPr lang="en-US" dirty="0">
                <a:solidFill>
                  <a:srgbClr val="FF0000"/>
                </a:solidFill>
              </a:rPr>
              <a:t>1986-96</a:t>
            </a:r>
            <a:endParaRPr lang="en-US" dirty="0">
              <a:solidFill>
                <a:srgbClr val="FF0000"/>
              </a:solidFill>
            </a:endParaRPr>
          </a:p>
          <a:p>
            <a:r>
              <a:rPr lang="en-US" dirty="0"/>
              <a:t>Sun </a:t>
            </a:r>
            <a:r>
              <a:rPr lang="en-US" dirty="0" err="1"/>
              <a:t>Sparc</a:t>
            </a:r>
            <a:r>
              <a:rPr lang="en-US" dirty="0"/>
              <a:t>		</a:t>
            </a:r>
            <a:r>
              <a:rPr lang="en-US" dirty="0">
                <a:solidFill>
                  <a:srgbClr val="2003F3"/>
                </a:solidFill>
              </a:rPr>
              <a:t>v8, v9				</a:t>
            </a:r>
            <a:r>
              <a:rPr lang="en-US" dirty="0">
                <a:solidFill>
                  <a:srgbClr val="FF0000"/>
                </a:solidFill>
              </a:rPr>
              <a:t>1987-95</a:t>
            </a:r>
            <a:endParaRPr lang="en-US" dirty="0">
              <a:solidFill>
                <a:srgbClr val="FF0000"/>
              </a:solidFill>
            </a:endParaRPr>
          </a:p>
          <a:p>
            <a:r>
              <a:rPr lang="en-US" dirty="0"/>
              <a:t>SGI MIPS		</a:t>
            </a:r>
            <a:r>
              <a:rPr lang="en-US" dirty="0">
                <a:solidFill>
                  <a:srgbClr val="2003F3"/>
                </a:solidFill>
              </a:rPr>
              <a:t>MIPS I, II, III, IV, V		</a:t>
            </a:r>
            <a:r>
              <a:rPr lang="en-US" dirty="0">
                <a:solidFill>
                  <a:srgbClr val="FF0000"/>
                </a:solidFill>
              </a:rPr>
              <a:t>1986-96</a:t>
            </a:r>
            <a:endParaRPr lang="en-US" dirty="0">
              <a:solidFill>
                <a:srgbClr val="FF0000"/>
              </a:solidFill>
            </a:endParaRPr>
          </a:p>
          <a:p>
            <a:r>
              <a:rPr lang="en-US" dirty="0"/>
              <a:t>Intel		</a:t>
            </a:r>
            <a:r>
              <a:rPr lang="en-US" dirty="0">
                <a:solidFill>
                  <a:srgbClr val="2003F3"/>
                </a:solidFill>
              </a:rPr>
              <a:t>8086, 80286, 80386,	</a:t>
            </a:r>
            <a:r>
              <a:rPr lang="en-US" dirty="0">
                <a:solidFill>
                  <a:srgbClr val="FF0000"/>
                </a:solidFill>
              </a:rPr>
              <a:t>1976-2013</a:t>
            </a:r>
            <a:br>
              <a:rPr lang="en-US" dirty="0">
                <a:solidFill>
                  <a:srgbClr val="2003F3"/>
                </a:solidFill>
              </a:rPr>
            </a:br>
            <a:r>
              <a:rPr lang="en-US" dirty="0">
                <a:solidFill>
                  <a:srgbClr val="2003F3"/>
                </a:solidFill>
              </a:rPr>
              <a:t>			80486, MMX, SSE, SSE2, SSE3, SSE4,</a:t>
            </a:r>
            <a:br>
              <a:rPr lang="en-US" dirty="0">
                <a:solidFill>
                  <a:srgbClr val="2003F3"/>
                </a:solidFill>
              </a:rPr>
            </a:br>
            <a:r>
              <a:rPr lang="en-US" dirty="0">
                <a:solidFill>
                  <a:srgbClr val="2003F3"/>
                </a:solidFill>
              </a:rPr>
              <a:t>			x86-64, AVX, AES, AVX2&amp;FMA,</a:t>
            </a:r>
            <a:br>
              <a:rPr lang="en-US" dirty="0">
                <a:solidFill>
                  <a:srgbClr val="2003F3"/>
                </a:solidFill>
              </a:rPr>
            </a:br>
            <a:r>
              <a:rPr lang="en-US" dirty="0">
                <a:solidFill>
                  <a:srgbClr val="2003F3"/>
                </a:solidFill>
              </a:rPr>
              <a:t>			IA-64…</a:t>
            </a:r>
            <a:endParaRPr lang="en-US" dirty="0">
              <a:solidFill>
                <a:srgbClr val="2003F3"/>
              </a:solidFill>
            </a:endParaRPr>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Hardware/Software Interface: It Changes</a:t>
            </a:r>
            <a:endParaRPr lang="en-US" dirty="0"/>
          </a:p>
        </p:txBody>
      </p:sp>
      <p:sp>
        <p:nvSpPr>
          <p:cNvPr id="7" name="Content Placeholder 6"/>
          <p:cNvSpPr>
            <a:spLocks noGrp="1"/>
          </p:cNvSpPr>
          <p:nvPr>
            <p:ph sz="quarter" idx="13"/>
          </p:nvPr>
        </p:nvSpPr>
        <p:spPr/>
        <p:txBody>
          <a:bodyPr/>
          <a:lstStyle/>
          <a:p>
            <a:r>
              <a:rPr lang="en-US" dirty="0"/>
              <a:t>5.2</a:t>
            </a:r>
            <a:endParaRPr lang="en-US" dirty="0"/>
          </a:p>
        </p:txBody>
      </p:sp>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9" name="TextBox 8"/>
          <p:cNvSpPr txBox="1"/>
          <p:nvPr/>
        </p:nvSpPr>
        <p:spPr>
          <a:xfrm>
            <a:off x="228600" y="1066800"/>
            <a:ext cx="8686800" cy="1477328"/>
          </a:xfrm>
          <a:prstGeom prst="rect">
            <a:avLst/>
          </a:prstGeom>
          <a:noFill/>
        </p:spPr>
        <p:txBody>
          <a:bodyPr wrap="square" rtlCol="0">
            <a:spAutoFit/>
          </a:bodyPr>
          <a:lstStyle/>
          <a:p>
            <a:r>
              <a:rPr lang="en-US" dirty="0"/>
              <a:t>The line between hardware and software becomes somewhat fuzzy when last year’s software is embedded directly [for example] in read-only memory on a memory management chip where it is invisibly invoked by the programs being managed.</a:t>
            </a:r>
            <a:endParaRPr lang="en-US" dirty="0"/>
          </a:p>
          <a:p>
            <a:endParaRPr lang="en-US" dirty="0"/>
          </a:p>
          <a:p>
            <a:pPr algn="r"/>
            <a:r>
              <a:rPr lang="en-US" dirty="0"/>
              <a:t>Harold Stone, 1987</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6" y="1007266"/>
            <a:ext cx="5143500" cy="5209384"/>
          </a:xfrm>
        </p:spPr>
        <p:txBody>
          <a:bodyPr>
            <a:noAutofit/>
          </a:bodyPr>
          <a:lstStyle/>
          <a:p>
            <a:r>
              <a:rPr lang="en-US" sz="2000" dirty="0"/>
              <a:t>The function and performance of the main units</a:t>
            </a:r>
            <a:endParaRPr lang="en-US" sz="2000" dirty="0"/>
          </a:p>
          <a:p>
            <a:pPr lvl="1"/>
            <a:r>
              <a:rPr lang="en-US" sz="1800" dirty="0"/>
              <a:t>Registers, ALU, Shifter, Logic Unit, etc.</a:t>
            </a:r>
            <a:endParaRPr lang="en-US" sz="1800" dirty="0"/>
          </a:p>
          <a:p>
            <a:r>
              <a:rPr lang="en-US" sz="2000" dirty="0"/>
              <a:t>Interconnect among units</a:t>
            </a:r>
            <a:endParaRPr lang="en-US" sz="2000" dirty="0"/>
          </a:p>
          <a:p>
            <a:r>
              <a:rPr lang="en-US" sz="2000" dirty="0"/>
              <a:t>Communication among Units</a:t>
            </a:r>
            <a:endParaRPr lang="en-US" sz="2000" dirty="0"/>
          </a:p>
          <a:p>
            <a:r>
              <a:rPr lang="en-US" sz="2000" dirty="0"/>
              <a:t>Logic to control these information flows</a:t>
            </a:r>
            <a:endParaRPr lang="en-US" sz="2000" dirty="0"/>
          </a:p>
          <a:p>
            <a:r>
              <a:rPr lang="en-US" sz="2000" dirty="0"/>
              <a:t>Cooperating and running of functional units, in order to implement ISA.</a:t>
            </a:r>
            <a:endParaRPr lang="en-US" sz="2000" dirty="0"/>
          </a:p>
          <a:p>
            <a:r>
              <a:rPr lang="en-US" sz="2000" dirty="0">
                <a:solidFill>
                  <a:srgbClr val="2003F3"/>
                </a:solidFill>
              </a:rPr>
              <a:t>Touch Register Transfer Level (RTL) Somehow!</a:t>
            </a:r>
            <a:endParaRPr lang="en-US" sz="2000" dirty="0">
              <a:solidFill>
                <a:srgbClr val="2003F3"/>
              </a:solidFill>
            </a:endParaRPr>
          </a:p>
          <a:p>
            <a:pPr lvl="1"/>
            <a:r>
              <a:rPr lang="en-US" sz="1800" dirty="0">
                <a:solidFill>
                  <a:srgbClr val="FF0000"/>
                </a:solidFill>
              </a:rPr>
              <a:t>Recall Digital Circuit Design Please !!</a:t>
            </a:r>
            <a:endParaRPr lang="en-US" sz="1800" dirty="0">
              <a:solidFill>
                <a:srgbClr val="FF0000"/>
              </a:solidFill>
            </a:endParaRPr>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Computer Organization</a:t>
            </a:r>
            <a:endParaRPr lang="en-US" dirty="0"/>
          </a:p>
        </p:txBody>
      </p:sp>
      <p:sp>
        <p:nvSpPr>
          <p:cNvPr id="7" name="Content Placeholder 6"/>
          <p:cNvSpPr>
            <a:spLocks noGrp="1"/>
          </p:cNvSpPr>
          <p:nvPr>
            <p:ph sz="quarter" idx="13"/>
          </p:nvPr>
        </p:nvSpPr>
        <p:spPr/>
        <p:txBody>
          <a:bodyPr/>
          <a:lstStyle/>
          <a:p>
            <a:r>
              <a:rPr lang="en-US" dirty="0"/>
              <a:t>5.3</a:t>
            </a:r>
            <a:endParaRPr lang="en-US" dirty="0"/>
          </a:p>
        </p:txBody>
      </p:sp>
      <p:grpSp>
        <p:nvGrpSpPr>
          <p:cNvPr id="9" name="Group 4"/>
          <p:cNvGrpSpPr/>
          <p:nvPr/>
        </p:nvGrpSpPr>
        <p:grpSpPr bwMode="auto">
          <a:xfrm>
            <a:off x="5334000" y="4114800"/>
            <a:ext cx="3581400" cy="2108200"/>
            <a:chOff x="3312" y="1808"/>
            <a:chExt cx="2256" cy="1328"/>
          </a:xfrm>
        </p:grpSpPr>
        <p:sp>
          <p:nvSpPr>
            <p:cNvPr id="10" name="Line 5"/>
            <p:cNvSpPr>
              <a:spLocks noChangeShapeType="1"/>
            </p:cNvSpPr>
            <p:nvPr/>
          </p:nvSpPr>
          <p:spPr bwMode="auto">
            <a:xfrm>
              <a:off x="3648" y="1888"/>
              <a:ext cx="192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Rectangle 6"/>
            <p:cNvSpPr>
              <a:spLocks noChangeArrowheads="1"/>
            </p:cNvSpPr>
            <p:nvPr/>
          </p:nvSpPr>
          <p:spPr bwMode="auto">
            <a:xfrm>
              <a:off x="3316" y="2180"/>
              <a:ext cx="2008" cy="952"/>
            </a:xfrm>
            <a:prstGeom prst="rect">
              <a:avLst/>
            </a:prstGeom>
            <a:pattFill prst="pct20">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7"/>
            <p:cNvSpPr>
              <a:spLocks noChangeShapeType="1"/>
            </p:cNvSpPr>
            <p:nvPr/>
          </p:nvSpPr>
          <p:spPr bwMode="auto">
            <a:xfrm flipV="1">
              <a:off x="3312" y="1888"/>
              <a:ext cx="336"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Line 8"/>
            <p:cNvSpPr>
              <a:spLocks noChangeShapeType="1"/>
            </p:cNvSpPr>
            <p:nvPr/>
          </p:nvSpPr>
          <p:spPr bwMode="auto">
            <a:xfrm flipH="1">
              <a:off x="5328" y="1888"/>
              <a:ext cx="240" cy="2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9"/>
            <p:cNvSpPr>
              <a:spLocks noChangeShapeType="1"/>
            </p:cNvSpPr>
            <p:nvPr/>
          </p:nvSpPr>
          <p:spPr bwMode="auto">
            <a:xfrm>
              <a:off x="5568" y="1888"/>
              <a:ext cx="0" cy="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0"/>
            <p:cNvSpPr>
              <a:spLocks noChangeShapeType="1"/>
            </p:cNvSpPr>
            <p:nvPr/>
          </p:nvSpPr>
          <p:spPr bwMode="auto">
            <a:xfrm flipH="1">
              <a:off x="5328" y="2800"/>
              <a:ext cx="240" cy="33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useBgFill="1">
          <p:nvSpPr>
            <p:cNvPr id="16" name="Rectangle 11"/>
            <p:cNvSpPr>
              <a:spLocks noChangeArrowheads="1"/>
            </p:cNvSpPr>
            <p:nvPr/>
          </p:nvSpPr>
          <p:spPr bwMode="auto">
            <a:xfrm>
              <a:off x="3800" y="1808"/>
              <a:ext cx="1178" cy="255"/>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l">
                <a:lnSpc>
                  <a:spcPct val="97000"/>
                </a:lnSpc>
              </a:pPr>
              <a:r>
                <a:rPr lang="en-US" altLang="x-none" sz="2400" b="1">
                  <a:effectLst>
                    <a:outerShdw blurRad="38100" dist="38100" dir="2700000" algn="tl">
                      <a:srgbClr val="C0C0C0"/>
                    </a:outerShdw>
                  </a:effectLst>
                  <a:latin typeface="Arial" panose="020B0604020202020204" pitchFamily="34" charset="0"/>
                </a:rPr>
                <a:t>SOFTWARE</a:t>
              </a:r>
              <a:endParaRPr lang="en-US" altLang="x-none" sz="2400" b="1">
                <a:effectLst>
                  <a:outerShdw blurRad="38100" dist="38100" dir="2700000" algn="tl">
                    <a:srgbClr val="C0C0C0"/>
                  </a:outerShdw>
                </a:effectLst>
                <a:latin typeface="Arial" panose="020B0604020202020204" pitchFamily="34" charset="0"/>
              </a:endParaRPr>
            </a:p>
          </p:txBody>
        </p:sp>
        <p:sp>
          <p:nvSpPr>
            <p:cNvPr id="17" name="Oval 12"/>
            <p:cNvSpPr>
              <a:spLocks noChangeArrowheads="1"/>
            </p:cNvSpPr>
            <p:nvPr/>
          </p:nvSpPr>
          <p:spPr bwMode="auto">
            <a:xfrm>
              <a:off x="3700" y="2852"/>
              <a:ext cx="232" cy="184"/>
            </a:xfrm>
            <a:prstGeom prst="ellipse">
              <a:avLst/>
            </a:prstGeom>
            <a:solidFill>
              <a:schemeClr val="bg1"/>
            </a:solidFill>
            <a:ln w="12700">
              <a:solidFill>
                <a:schemeClr val="tx1"/>
              </a:solidFill>
              <a:round/>
            </a:ln>
            <a:effectLst>
              <a:outerShdw blurRad="63500" dist="107763" dir="2700000" algn="ctr" rotWithShape="0">
                <a:schemeClr val="bg2">
                  <a:alpha val="74998"/>
                </a:schemeClr>
              </a:outerShdw>
            </a:effectLst>
          </p:spPr>
          <p:txBody>
            <a:bodyPr wrap="none" anchor="ctr"/>
            <a:lstStyle/>
            <a:p>
              <a:endParaRPr lang="en-US"/>
            </a:p>
          </p:txBody>
        </p:sp>
        <p:sp>
          <p:nvSpPr>
            <p:cNvPr id="18" name="Oval 13"/>
            <p:cNvSpPr>
              <a:spLocks noChangeArrowheads="1"/>
            </p:cNvSpPr>
            <p:nvPr/>
          </p:nvSpPr>
          <p:spPr bwMode="auto">
            <a:xfrm>
              <a:off x="4276" y="2804"/>
              <a:ext cx="184" cy="184"/>
            </a:xfrm>
            <a:prstGeom prst="ellipse">
              <a:avLst/>
            </a:prstGeom>
            <a:solidFill>
              <a:schemeClr val="bg1"/>
            </a:solidFill>
            <a:ln w="12700">
              <a:solidFill>
                <a:schemeClr val="tx1"/>
              </a:solidFill>
              <a:round/>
            </a:ln>
            <a:effectLst>
              <a:outerShdw blurRad="63500" dist="107763" dir="2700000" algn="ctr" rotWithShape="0">
                <a:schemeClr val="bg2">
                  <a:alpha val="74998"/>
                </a:schemeClr>
              </a:outerShdw>
            </a:effectLst>
          </p:spPr>
          <p:txBody>
            <a:bodyPr wrap="none" anchor="ctr"/>
            <a:lstStyle/>
            <a:p>
              <a:endParaRPr lang="en-US"/>
            </a:p>
          </p:txBody>
        </p:sp>
        <p:sp>
          <p:nvSpPr>
            <p:cNvPr id="19" name="Oval 14"/>
            <p:cNvSpPr>
              <a:spLocks noChangeArrowheads="1"/>
            </p:cNvSpPr>
            <p:nvPr/>
          </p:nvSpPr>
          <p:spPr bwMode="auto">
            <a:xfrm>
              <a:off x="4804" y="2420"/>
              <a:ext cx="184" cy="184"/>
            </a:xfrm>
            <a:prstGeom prst="ellipse">
              <a:avLst/>
            </a:prstGeom>
            <a:solidFill>
              <a:schemeClr val="bg1"/>
            </a:solidFill>
            <a:ln w="12700">
              <a:solidFill>
                <a:schemeClr val="tx1"/>
              </a:solidFill>
              <a:round/>
            </a:ln>
            <a:effectLst>
              <a:outerShdw blurRad="63500" dist="107763" dir="2700000" algn="ctr" rotWithShape="0">
                <a:schemeClr val="bg2">
                  <a:alpha val="74998"/>
                </a:schemeClr>
              </a:outerShdw>
            </a:effectLst>
          </p:spPr>
          <p:txBody>
            <a:bodyPr wrap="none" anchor="ctr"/>
            <a:lstStyle/>
            <a:p>
              <a:endParaRPr lang="en-US"/>
            </a:p>
          </p:txBody>
        </p:sp>
        <p:sp>
          <p:nvSpPr>
            <p:cNvPr id="20" name="Line 15"/>
            <p:cNvSpPr>
              <a:spLocks noChangeShapeType="1"/>
            </p:cNvSpPr>
            <p:nvPr/>
          </p:nvSpPr>
          <p:spPr bwMode="auto">
            <a:xfrm flipV="1">
              <a:off x="3840" y="2800"/>
              <a:ext cx="52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16"/>
            <p:cNvSpPr>
              <a:spLocks noChangeShapeType="1"/>
            </p:cNvSpPr>
            <p:nvPr/>
          </p:nvSpPr>
          <p:spPr bwMode="auto">
            <a:xfrm flipV="1">
              <a:off x="3888" y="3040"/>
              <a:ext cx="576"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 name="Line 17"/>
            <p:cNvSpPr>
              <a:spLocks noChangeShapeType="1"/>
            </p:cNvSpPr>
            <p:nvPr/>
          </p:nvSpPr>
          <p:spPr bwMode="auto">
            <a:xfrm flipV="1">
              <a:off x="4272" y="2464"/>
              <a:ext cx="528" cy="3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 name="Line 18"/>
            <p:cNvSpPr>
              <a:spLocks noChangeShapeType="1"/>
            </p:cNvSpPr>
            <p:nvPr/>
          </p:nvSpPr>
          <p:spPr bwMode="auto">
            <a:xfrm flipV="1">
              <a:off x="4512" y="2608"/>
              <a:ext cx="480" cy="3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 name="Rectangle 19"/>
            <p:cNvSpPr>
              <a:spLocks noChangeArrowheads="1"/>
            </p:cNvSpPr>
            <p:nvPr/>
          </p:nvSpPr>
          <p:spPr bwMode="auto">
            <a:xfrm>
              <a:off x="3796" y="2468"/>
              <a:ext cx="520" cy="232"/>
            </a:xfrm>
            <a:prstGeom prst="rect">
              <a:avLst/>
            </a:prstGeom>
            <a:solidFill>
              <a:schemeClr val="bg1"/>
            </a:solidFill>
            <a:ln w="12700">
              <a:solidFill>
                <a:schemeClr val="tx1"/>
              </a:solidFill>
              <a:miter lim="800000"/>
            </a:ln>
            <a:effectLst>
              <a:outerShdw blurRad="63500" dist="107763" dir="2700000" algn="ctr" rotWithShape="0">
                <a:schemeClr val="bg2">
                  <a:alpha val="74998"/>
                </a:schemeClr>
              </a:outerShdw>
            </a:effectLst>
          </p:spPr>
          <p:txBody>
            <a:bodyPr wrap="none" anchor="ctr"/>
            <a:lstStyle/>
            <a:p>
              <a:endParaRPr lang="en-US"/>
            </a:p>
          </p:txBody>
        </p:sp>
        <p:sp>
          <p:nvSpPr>
            <p:cNvPr id="25" name="Line 20"/>
            <p:cNvSpPr>
              <a:spLocks noChangeShapeType="1"/>
            </p:cNvSpPr>
            <p:nvPr/>
          </p:nvSpPr>
          <p:spPr bwMode="auto">
            <a:xfrm>
              <a:off x="3840" y="2464"/>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 name="Line 21"/>
            <p:cNvSpPr>
              <a:spLocks noChangeShapeType="1"/>
            </p:cNvSpPr>
            <p:nvPr/>
          </p:nvSpPr>
          <p:spPr bwMode="auto">
            <a:xfrm>
              <a:off x="3936" y="2464"/>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22"/>
            <p:cNvSpPr>
              <a:spLocks noChangeShapeType="1"/>
            </p:cNvSpPr>
            <p:nvPr/>
          </p:nvSpPr>
          <p:spPr bwMode="auto">
            <a:xfrm>
              <a:off x="4032" y="2464"/>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8" name="Line 23"/>
            <p:cNvSpPr>
              <a:spLocks noChangeShapeType="1"/>
            </p:cNvSpPr>
            <p:nvPr/>
          </p:nvSpPr>
          <p:spPr bwMode="auto">
            <a:xfrm>
              <a:off x="4176" y="2464"/>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Line 24"/>
            <p:cNvSpPr>
              <a:spLocks noChangeShapeType="1"/>
            </p:cNvSpPr>
            <p:nvPr/>
          </p:nvSpPr>
          <p:spPr bwMode="auto">
            <a:xfrm>
              <a:off x="4272" y="2464"/>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 name="Line 25"/>
            <p:cNvSpPr>
              <a:spLocks noChangeShapeType="1"/>
            </p:cNvSpPr>
            <p:nvPr/>
          </p:nvSpPr>
          <p:spPr bwMode="auto">
            <a:xfrm flipV="1">
              <a:off x="4896" y="2464"/>
              <a:ext cx="4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1" name="Line 26"/>
            <p:cNvSpPr>
              <a:spLocks noChangeShapeType="1"/>
            </p:cNvSpPr>
            <p:nvPr/>
          </p:nvSpPr>
          <p:spPr bwMode="auto">
            <a:xfrm flipH="1">
              <a:off x="4320" y="2896"/>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 name="Line 27"/>
            <p:cNvSpPr>
              <a:spLocks noChangeShapeType="1"/>
            </p:cNvSpPr>
            <p:nvPr/>
          </p:nvSpPr>
          <p:spPr bwMode="auto">
            <a:xfrm flipV="1">
              <a:off x="3792" y="2896"/>
              <a:ext cx="144"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 name="Oval 28"/>
            <p:cNvSpPr>
              <a:spLocks noChangeArrowheads="1"/>
            </p:cNvSpPr>
            <p:nvPr/>
          </p:nvSpPr>
          <p:spPr bwMode="auto">
            <a:xfrm>
              <a:off x="5044" y="2708"/>
              <a:ext cx="136" cy="88"/>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Line 29"/>
            <p:cNvSpPr>
              <a:spLocks noChangeShapeType="1"/>
            </p:cNvSpPr>
            <p:nvPr/>
          </p:nvSpPr>
          <p:spPr bwMode="auto">
            <a:xfrm>
              <a:off x="5088" y="2800"/>
              <a:ext cx="0" cy="14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 name="Line 30"/>
            <p:cNvSpPr>
              <a:spLocks noChangeShapeType="1"/>
            </p:cNvSpPr>
            <p:nvPr/>
          </p:nvSpPr>
          <p:spPr bwMode="auto">
            <a:xfrm flipH="1">
              <a:off x="4992" y="2944"/>
              <a:ext cx="96"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 name="Line 31"/>
            <p:cNvSpPr>
              <a:spLocks noChangeShapeType="1"/>
            </p:cNvSpPr>
            <p:nvPr/>
          </p:nvSpPr>
          <p:spPr bwMode="auto">
            <a:xfrm>
              <a:off x="4992" y="3040"/>
              <a:ext cx="0"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 name="Line 32"/>
            <p:cNvSpPr>
              <a:spLocks noChangeShapeType="1"/>
            </p:cNvSpPr>
            <p:nvPr/>
          </p:nvSpPr>
          <p:spPr bwMode="auto">
            <a:xfrm>
              <a:off x="5088" y="2944"/>
              <a:ext cx="96"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Line 33"/>
            <p:cNvSpPr>
              <a:spLocks noChangeShapeType="1"/>
            </p:cNvSpPr>
            <p:nvPr/>
          </p:nvSpPr>
          <p:spPr bwMode="auto">
            <a:xfrm flipH="1">
              <a:off x="5136" y="3040"/>
              <a:ext cx="4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9" name="Line 34"/>
            <p:cNvSpPr>
              <a:spLocks noChangeShapeType="1"/>
            </p:cNvSpPr>
            <p:nvPr/>
          </p:nvSpPr>
          <p:spPr bwMode="auto">
            <a:xfrm flipH="1">
              <a:off x="5040" y="2848"/>
              <a:ext cx="4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 name="Line 35"/>
            <p:cNvSpPr>
              <a:spLocks noChangeShapeType="1"/>
            </p:cNvSpPr>
            <p:nvPr/>
          </p:nvSpPr>
          <p:spPr bwMode="auto">
            <a:xfrm flipH="1" flipV="1">
              <a:off x="4944" y="2848"/>
              <a:ext cx="96"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 name="Line 36"/>
            <p:cNvSpPr>
              <a:spLocks noChangeShapeType="1"/>
            </p:cNvSpPr>
            <p:nvPr/>
          </p:nvSpPr>
          <p:spPr bwMode="auto">
            <a:xfrm flipH="1" flipV="1">
              <a:off x="4944" y="2752"/>
              <a:ext cx="144"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2" name="TextBox 41"/>
          <p:cNvSpPr txBox="1"/>
          <p:nvPr/>
        </p:nvSpPr>
        <p:spPr>
          <a:xfrm>
            <a:off x="5394326" y="1864593"/>
            <a:ext cx="3341688" cy="400110"/>
          </a:xfrm>
          <a:prstGeom prst="rect">
            <a:avLst/>
          </a:prstGeom>
          <a:noFill/>
        </p:spPr>
        <p:txBody>
          <a:bodyPr wrap="square" rtlCol="0">
            <a:spAutoFit/>
          </a:bodyPr>
          <a:lstStyle/>
          <a:p>
            <a:r>
              <a:rPr lang="en-US" sz="2000" b="1" i="1" dirty="0"/>
              <a:t>From the view of </a:t>
            </a:r>
            <a:r>
              <a:rPr lang="en-US" sz="2000" b="1" i="1" dirty="0">
                <a:solidFill>
                  <a:srgbClr val="2003F3"/>
                </a:solidFill>
              </a:rPr>
              <a:t>Logic Design</a:t>
            </a:r>
            <a:endParaRPr lang="en-US" sz="2000" b="1" i="1" dirty="0">
              <a:solidFill>
                <a:srgbClr val="2003F3"/>
              </a:solidFill>
            </a:endParaRPr>
          </a:p>
        </p:txBody>
      </p:sp>
      <p:sp>
        <p:nvSpPr>
          <p:cNvPr id="43" name="TextBox 42"/>
          <p:cNvSpPr txBox="1"/>
          <p:nvPr/>
        </p:nvSpPr>
        <p:spPr>
          <a:xfrm>
            <a:off x="5856288" y="2453928"/>
            <a:ext cx="2514600" cy="400110"/>
          </a:xfrm>
          <a:prstGeom prst="rect">
            <a:avLst/>
          </a:prstGeom>
          <a:noFill/>
        </p:spPr>
        <p:txBody>
          <a:bodyPr wrap="square" rtlCol="0">
            <a:spAutoFit/>
          </a:bodyPr>
          <a:lstStyle/>
          <a:p>
            <a:pPr algn="ctr"/>
            <a:r>
              <a:rPr lang="en-US" sz="2000" b="1" dirty="0"/>
              <a:t>ISA</a:t>
            </a:r>
            <a:endParaRPr lang="en-US" sz="2000" b="1" dirty="0"/>
          </a:p>
        </p:txBody>
      </p:sp>
      <p:cxnSp>
        <p:nvCxnSpPr>
          <p:cNvPr id="45" name="Straight Connector 44"/>
          <p:cNvCxnSpPr/>
          <p:nvPr/>
        </p:nvCxnSpPr>
        <p:spPr>
          <a:xfrm flipH="1">
            <a:off x="6008688" y="2823260"/>
            <a:ext cx="2209800"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38800" y="2816910"/>
            <a:ext cx="3048000" cy="400110"/>
          </a:xfrm>
          <a:prstGeom prst="rect">
            <a:avLst/>
          </a:prstGeom>
          <a:noFill/>
        </p:spPr>
        <p:txBody>
          <a:bodyPr wrap="square" rtlCol="0">
            <a:spAutoFit/>
          </a:bodyPr>
          <a:lstStyle/>
          <a:p>
            <a:pPr algn="ctr"/>
            <a:r>
              <a:rPr lang="en-US" sz="2000" b="1" dirty="0"/>
              <a:t>Fun Units &amp; Interconnect</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p:tgtEl>
                                          <p:spTgt spid="42"/>
                                        </p:tgtEl>
                                        <p:attrNameLst>
                                          <p:attrName>ppt_y</p:attrName>
                                        </p:attrNameLst>
                                      </p:cBhvr>
                                      <p:tavLst>
                                        <p:tav tm="0">
                                          <p:val>
                                            <p:strVal val="#ppt_y+#ppt_h*1.125000"/>
                                          </p:val>
                                        </p:tav>
                                        <p:tav tm="100000">
                                          <p:val>
                                            <p:strVal val="#ppt_y"/>
                                          </p:val>
                                        </p:tav>
                                      </p:tavLst>
                                    </p:anim>
                                    <p:animEffect transition="in" filter="wipe(up)">
                                      <p:cBhvr>
                                        <p:cTn id="14" dur="500"/>
                                        <p:tgtEl>
                                          <p:spTgt spid="4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p:tgtEl>
                                          <p:spTgt spid="43"/>
                                        </p:tgtEl>
                                        <p:attrNameLst>
                                          <p:attrName>ppt_y</p:attrName>
                                        </p:attrNameLst>
                                      </p:cBhvr>
                                      <p:tavLst>
                                        <p:tav tm="0">
                                          <p:val>
                                            <p:strVal val="#ppt_y+#ppt_h*1.125000"/>
                                          </p:val>
                                        </p:tav>
                                        <p:tav tm="100000">
                                          <p:val>
                                            <p:strVal val="#ppt_y"/>
                                          </p:val>
                                        </p:tav>
                                      </p:tavLst>
                                    </p:anim>
                                    <p:animEffect transition="in" filter="wipe(up)">
                                      <p:cBhvr>
                                        <p:cTn id="20" dur="500"/>
                                        <p:tgtEl>
                                          <p:spTgt spid="43"/>
                                        </p:tgtEl>
                                      </p:cBhvr>
                                    </p:animEffect>
                                  </p:childTnLst>
                                </p:cTn>
                              </p:par>
                              <p:par>
                                <p:cTn id="21" presetID="12" presetClass="entr" presetSubtype="4" fill="hold" nodeType="withEffect">
                                  <p:stCondLst>
                                    <p:cond delay="5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p:tgtEl>
                                          <p:spTgt spid="45"/>
                                        </p:tgtEl>
                                        <p:attrNameLst>
                                          <p:attrName>ppt_y</p:attrName>
                                        </p:attrNameLst>
                                      </p:cBhvr>
                                      <p:tavLst>
                                        <p:tav tm="0">
                                          <p:val>
                                            <p:strVal val="#ppt_y+#ppt_h*1.125000"/>
                                          </p:val>
                                        </p:tav>
                                        <p:tav tm="100000">
                                          <p:val>
                                            <p:strVal val="#ppt_y"/>
                                          </p:val>
                                        </p:tav>
                                      </p:tavLst>
                                    </p:anim>
                                    <p:animEffect transition="in" filter="wipe(up)">
                                      <p:cBhvr>
                                        <p:cTn id="24" dur="500"/>
                                        <p:tgtEl>
                                          <p:spTgt spid="45"/>
                                        </p:tgtEl>
                                      </p:cBhvr>
                                    </p:animEffect>
                                  </p:childTnLst>
                                </p:cTn>
                              </p:par>
                              <p:par>
                                <p:cTn id="25" presetID="12" presetClass="entr" presetSubtype="4" fill="hold" grpId="0" nodeType="withEffect">
                                  <p:stCondLst>
                                    <p:cond delay="50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p:tgtEl>
                                          <p:spTgt spid="48"/>
                                        </p:tgtEl>
                                        <p:attrNameLst>
                                          <p:attrName>ppt_y</p:attrName>
                                        </p:attrNameLst>
                                      </p:cBhvr>
                                      <p:tavLst>
                                        <p:tav tm="0">
                                          <p:val>
                                            <p:strVal val="#ppt_y+#ppt_h*1.125000"/>
                                          </p:val>
                                        </p:tav>
                                        <p:tav tm="100000">
                                          <p:val>
                                            <p:strVal val="#ppt_y"/>
                                          </p:val>
                                        </p:tav>
                                      </p:tavLst>
                                    </p:anim>
                                    <p:animEffect transition="in" filter="wipe(up)">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Teardown happens in geeks’ life</a:t>
            </a:r>
            <a:endParaRPr lang="en-US" sz="2800"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Computer</a:t>
            </a:r>
            <a:r>
              <a:rPr lang="zh-CN" altLang="en-US" dirty="0"/>
              <a:t> </a:t>
            </a:r>
            <a:r>
              <a:rPr lang="en-US" altLang="zh-CN" dirty="0"/>
              <a:t>Organization</a:t>
            </a:r>
            <a:endParaRPr lang="en-US" dirty="0"/>
          </a:p>
        </p:txBody>
      </p:sp>
      <p:sp>
        <p:nvSpPr>
          <p:cNvPr id="7" name="Content Placeholder 6"/>
          <p:cNvSpPr>
            <a:spLocks noGrp="1"/>
          </p:cNvSpPr>
          <p:nvPr>
            <p:ph sz="quarter" idx="13"/>
          </p:nvPr>
        </p:nvSpPr>
        <p:spPr/>
        <p:txBody>
          <a:bodyPr/>
          <a:lstStyle/>
          <a:p>
            <a:r>
              <a:rPr lang="en-US" altLang="zh-CN" dirty="0"/>
              <a:t>5.3</a:t>
            </a:r>
            <a:endParaRPr lang="en-US" dirty="0"/>
          </a:p>
        </p:txBody>
      </p:sp>
      <p:pic>
        <p:nvPicPr>
          <p:cNvPr id="8" name="Picture 7"/>
          <p:cNvPicPr>
            <a:picLocks noChangeAspect="1"/>
          </p:cNvPicPr>
          <p:nvPr/>
        </p:nvPicPr>
        <p:blipFill>
          <a:blip r:embed="rId1"/>
          <a:stretch>
            <a:fillRect/>
          </a:stretch>
        </p:blipFill>
        <p:spPr>
          <a:xfrm>
            <a:off x="1201553" y="1513765"/>
            <a:ext cx="6418447" cy="4814221"/>
          </a:xfrm>
          <a:prstGeom prst="rect">
            <a:avLst/>
          </a:prstGeom>
        </p:spPr>
      </p:pic>
      <p:pic>
        <p:nvPicPr>
          <p:cNvPr id="12" name="Picture 11"/>
          <p:cNvPicPr>
            <a:picLocks noChangeAspect="1"/>
          </p:cNvPicPr>
          <p:nvPr/>
        </p:nvPicPr>
        <p:blipFill>
          <a:blip r:embed="rId2"/>
          <a:stretch>
            <a:fillRect/>
          </a:stretch>
        </p:blipFill>
        <p:spPr>
          <a:xfrm>
            <a:off x="4778375" y="1731053"/>
            <a:ext cx="4114800" cy="3085842"/>
          </a:xfrm>
          <a:prstGeom prst="rect">
            <a:avLst/>
          </a:prstGeom>
        </p:spPr>
      </p:pic>
      <p:pic>
        <p:nvPicPr>
          <p:cNvPr id="13" name="Picture 12"/>
          <p:cNvPicPr>
            <a:picLocks noChangeAspect="1"/>
          </p:cNvPicPr>
          <p:nvPr/>
        </p:nvPicPr>
        <p:blipFill>
          <a:blip r:embed="rId3"/>
          <a:stretch>
            <a:fillRect/>
          </a:stretch>
        </p:blipFill>
        <p:spPr>
          <a:xfrm>
            <a:off x="457200" y="2909596"/>
            <a:ext cx="4571222" cy="3429000"/>
          </a:xfrm>
          <a:prstGeom prst="rect">
            <a:avLst/>
          </a:prstGeom>
        </p:spPr>
      </p:pic>
      <p:pic>
        <p:nvPicPr>
          <p:cNvPr id="14" name="Picture 13"/>
          <p:cNvPicPr>
            <a:picLocks noChangeAspect="1"/>
          </p:cNvPicPr>
          <p:nvPr/>
        </p:nvPicPr>
        <p:blipFill>
          <a:blip r:embed="rId4"/>
          <a:stretch>
            <a:fillRect/>
          </a:stretch>
        </p:blipFill>
        <p:spPr>
          <a:xfrm>
            <a:off x="4209713" y="2952510"/>
            <a:ext cx="4365171" cy="3274203"/>
          </a:xfrm>
          <a:prstGeom prst="rect">
            <a:avLst/>
          </a:prstGeom>
        </p:spPr>
      </p:pic>
      <p:pic>
        <p:nvPicPr>
          <p:cNvPr id="15" name="Picture 14"/>
          <p:cNvPicPr>
            <a:picLocks noChangeAspect="1"/>
          </p:cNvPicPr>
          <p:nvPr/>
        </p:nvPicPr>
        <p:blipFill>
          <a:blip r:embed="rId5"/>
          <a:stretch>
            <a:fillRect/>
          </a:stretch>
        </p:blipFill>
        <p:spPr>
          <a:xfrm>
            <a:off x="1964690" y="2014785"/>
            <a:ext cx="5655310" cy="4241483"/>
          </a:xfrm>
          <a:prstGeom prst="rect">
            <a:avLst/>
          </a:prstGeom>
        </p:spPr>
      </p:pic>
      <p:pic>
        <p:nvPicPr>
          <p:cNvPr id="11" name="Picture 10"/>
          <p:cNvPicPr>
            <a:picLocks noChangeAspect="1"/>
          </p:cNvPicPr>
          <p:nvPr/>
        </p:nvPicPr>
        <p:blipFill>
          <a:blip r:embed="rId6"/>
          <a:stretch>
            <a:fillRect/>
          </a:stretch>
        </p:blipFill>
        <p:spPr>
          <a:xfrm>
            <a:off x="0" y="1524000"/>
            <a:ext cx="9144000" cy="3768569"/>
          </a:xfrm>
          <a:prstGeom prst="rect">
            <a:avLst/>
          </a:prstGeom>
        </p:spPr>
      </p:pic>
      <p:sp>
        <p:nvSpPr>
          <p:cNvPr id="22" name="Rectangle 21"/>
          <p:cNvSpPr/>
          <p:nvPr/>
        </p:nvSpPr>
        <p:spPr>
          <a:xfrm>
            <a:off x="1345723" y="1726290"/>
            <a:ext cx="7045643" cy="2031325"/>
          </a:xfrm>
          <a:prstGeom prst="rect">
            <a:avLst/>
          </a:prstGeom>
          <a:solidFill>
            <a:schemeClr val="bg1">
              <a:lumMod val="50000"/>
            </a:schemeClr>
          </a:solidFill>
        </p:spPr>
        <p:txBody>
          <a:bodyPr wrap="square">
            <a:spAutoFit/>
          </a:bodyPr>
          <a:lstStyle/>
          <a:p>
            <a:r>
              <a:rPr lang="en-US" dirty="0">
                <a:solidFill>
                  <a:srgbClr val="FF0000"/>
                </a:solidFill>
                <a:latin typeface="+mn-lt"/>
              </a:rPr>
              <a:t>RED = Apple APL1012 A8X 64-bit Processor</a:t>
            </a:r>
            <a:br>
              <a:rPr lang="en-US" dirty="0">
                <a:solidFill>
                  <a:srgbClr val="FF0000"/>
                </a:solidFill>
                <a:latin typeface="+mn-lt"/>
              </a:rPr>
            </a:br>
            <a:r>
              <a:rPr lang="en-US" dirty="0">
                <a:solidFill>
                  <a:schemeClr val="accent6">
                    <a:lumMod val="75000"/>
                  </a:schemeClr>
                </a:solidFill>
                <a:latin typeface="+mn-lt"/>
              </a:rPr>
              <a:t>ORANGE = </a:t>
            </a:r>
            <a:r>
              <a:rPr lang="en-US" dirty="0" err="1">
                <a:solidFill>
                  <a:schemeClr val="accent6">
                    <a:lumMod val="75000"/>
                  </a:schemeClr>
                </a:solidFill>
                <a:latin typeface="+mn-lt"/>
              </a:rPr>
              <a:t>Elpida</a:t>
            </a:r>
            <a:r>
              <a:rPr lang="en-US" dirty="0">
                <a:solidFill>
                  <a:schemeClr val="accent6">
                    <a:lumMod val="75000"/>
                  </a:schemeClr>
                </a:solidFill>
                <a:latin typeface="+mn-lt"/>
              </a:rPr>
              <a:t> (Micron Technology) F8164A3MD (two identical chips)</a:t>
            </a:r>
            <a:br>
              <a:rPr lang="en-US" dirty="0">
                <a:solidFill>
                  <a:srgbClr val="FF0000"/>
                </a:solidFill>
                <a:latin typeface="+mn-lt"/>
              </a:rPr>
            </a:br>
            <a:r>
              <a:rPr lang="en-US" dirty="0">
                <a:solidFill>
                  <a:srgbClr val="FFFF00"/>
                </a:solidFill>
                <a:latin typeface="+mn-lt"/>
              </a:rPr>
              <a:t>YELLOW = SK Hynix H2JTDG8UD1BMR 128 Gb (16 GB) NAND Flash</a:t>
            </a:r>
            <a:br>
              <a:rPr lang="en-US" dirty="0">
                <a:solidFill>
                  <a:srgbClr val="FF0000"/>
                </a:solidFill>
                <a:latin typeface="+mn-lt"/>
              </a:rPr>
            </a:br>
            <a:r>
              <a:rPr lang="en-US" dirty="0">
                <a:solidFill>
                  <a:srgbClr val="00B050"/>
                </a:solidFill>
                <a:latin typeface="+mn-lt"/>
              </a:rPr>
              <a:t>GREEN = NXP 65V10 NFC Module (as found in the iPhone 6 and 6 Plus)</a:t>
            </a:r>
            <a:br>
              <a:rPr lang="en-US" dirty="0">
                <a:solidFill>
                  <a:srgbClr val="FF0000"/>
                </a:solidFill>
                <a:latin typeface="+mn-lt"/>
              </a:rPr>
            </a:br>
            <a:r>
              <a:rPr lang="en-US" dirty="0">
                <a:solidFill>
                  <a:srgbClr val="2003F3"/>
                </a:solidFill>
                <a:latin typeface="+mn-lt"/>
              </a:rPr>
              <a:t>BLUE = Apple (Cirrus Logic) 338S1213 Audio Codec</a:t>
            </a:r>
            <a:br>
              <a:rPr lang="en-US" dirty="0">
                <a:solidFill>
                  <a:srgbClr val="FF0000"/>
                </a:solidFill>
                <a:latin typeface="+mn-lt"/>
              </a:rPr>
            </a:br>
            <a:r>
              <a:rPr lang="en-US" dirty="0">
                <a:solidFill>
                  <a:srgbClr val="7030A0"/>
                </a:solidFill>
                <a:latin typeface="+mn-lt"/>
              </a:rPr>
              <a:t>PURPLE = NXP Semiconductors LPC18B1UK ARM Cortex-M3 Microcontroller (Apple M8 Motion Co-Processor)</a:t>
            </a:r>
            <a:endParaRPr lang="en-US" dirty="0">
              <a:solidFill>
                <a:srgbClr val="7030A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8"/>
                                        </p:tgtEl>
                                      </p:cBhvr>
                                      <p:by x="50000" y="50000"/>
                                    </p:animScale>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1.66667E-6 7.40741E-7 L -0.22396 -0.17176 " pathEditMode="relative" rAng="0" ptsTypes="AA">
                                      <p:cBhvr>
                                        <p:cTn id="13" dur="2000" fill="hold"/>
                                        <p:tgtEl>
                                          <p:spTgt spid="8"/>
                                        </p:tgtEl>
                                        <p:attrNameLst>
                                          <p:attrName>ppt_x</p:attrName>
                                          <p:attrName>ppt_y</p:attrName>
                                        </p:attrNameLst>
                                      </p:cBhvr>
                                      <p:rCtr x="-11198" y="-8588"/>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3"/>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3" presetClass="exit" presetSubtype="10" fill="hold" nodeType="withEffect">
                                  <p:stCondLst>
                                    <p:cond delay="0"/>
                                  </p:stCondLst>
                                  <p:childTnLst>
                                    <p:animEffect transition="out" filter="blinds(horizontal)">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Inside of Apple A8X</a:t>
            </a:r>
            <a:endParaRPr lang="en-US" sz="2800"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Computer Organization</a:t>
            </a:r>
            <a:endParaRPr lang="en-US" dirty="0"/>
          </a:p>
        </p:txBody>
      </p:sp>
      <p:sp>
        <p:nvSpPr>
          <p:cNvPr id="7" name="Content Placeholder 6"/>
          <p:cNvSpPr>
            <a:spLocks noGrp="1"/>
          </p:cNvSpPr>
          <p:nvPr>
            <p:ph sz="quarter" idx="13"/>
          </p:nvPr>
        </p:nvSpPr>
        <p:spPr/>
        <p:txBody>
          <a:bodyPr/>
          <a:lstStyle/>
          <a:p>
            <a:endParaRPr lang="en-US"/>
          </a:p>
        </p:txBody>
      </p:sp>
      <p:pic>
        <p:nvPicPr>
          <p:cNvPr id="8" name="Picture 7"/>
          <p:cNvPicPr>
            <a:picLocks noChangeAspect="1"/>
          </p:cNvPicPr>
          <p:nvPr/>
        </p:nvPicPr>
        <p:blipFill>
          <a:blip r:embed="rId1"/>
          <a:stretch>
            <a:fillRect/>
          </a:stretch>
        </p:blipFill>
        <p:spPr>
          <a:xfrm>
            <a:off x="464127" y="1505883"/>
            <a:ext cx="5943600" cy="4843323"/>
          </a:xfrm>
          <a:prstGeom prst="rect">
            <a:avLst/>
          </a:prstGeom>
        </p:spPr>
      </p:pic>
      <p:pic>
        <p:nvPicPr>
          <p:cNvPr id="9" name="Picture 8"/>
          <p:cNvPicPr>
            <a:picLocks noChangeAspect="1"/>
          </p:cNvPicPr>
          <p:nvPr/>
        </p:nvPicPr>
        <p:blipFill>
          <a:blip r:embed="rId2"/>
          <a:stretch>
            <a:fillRect/>
          </a:stretch>
        </p:blipFill>
        <p:spPr>
          <a:xfrm>
            <a:off x="2368898" y="1635682"/>
            <a:ext cx="6524277" cy="45837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ltLang="zh-CN"/>
              <a:t>COaA, LEC01 Intro1</a:t>
            </a:r>
            <a:endParaRPr lang="en-US" altLang="zh-CN" dirty="0"/>
          </a:p>
        </p:txBody>
      </p:sp>
      <p:sp>
        <p:nvSpPr>
          <p:cNvPr id="7" name="Footer Placeholder 6"/>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8" name="Title 7"/>
          <p:cNvSpPr>
            <a:spLocks noGrp="1"/>
          </p:cNvSpPr>
          <p:nvPr>
            <p:ph type="title"/>
          </p:nvPr>
        </p:nvSpPr>
        <p:spPr/>
        <p:txBody>
          <a:bodyPr>
            <a:normAutofit/>
          </a:bodyPr>
          <a:lstStyle/>
          <a:p>
            <a:r>
              <a:rPr lang="en-US" dirty="0"/>
              <a:t>Organization of Pentium 4</a:t>
            </a:r>
            <a:endParaRPr lang="en-US" dirty="0"/>
          </a:p>
        </p:txBody>
      </p:sp>
      <p:sp>
        <p:nvSpPr>
          <p:cNvPr id="10" name="Content Placeholder 9"/>
          <p:cNvSpPr>
            <a:spLocks noGrp="1"/>
          </p:cNvSpPr>
          <p:nvPr>
            <p:ph sz="quarter" idx="13"/>
          </p:nvPr>
        </p:nvSpPr>
        <p:spPr/>
        <p:txBody>
          <a:bodyPr/>
          <a:lstStyle/>
          <a:p>
            <a:r>
              <a:rPr lang="en-US" dirty="0"/>
              <a:t>5.3</a:t>
            </a:r>
            <a:endParaRPr lang="en-US" dirty="0"/>
          </a:p>
        </p:txBody>
      </p:sp>
      <p:pic>
        <p:nvPicPr>
          <p:cNvPr id="11" name="Picture 10"/>
          <p:cNvPicPr>
            <a:picLocks noChangeAspect="1"/>
          </p:cNvPicPr>
          <p:nvPr/>
        </p:nvPicPr>
        <p:blipFill>
          <a:blip r:embed="rId1"/>
          <a:stretch>
            <a:fillRect/>
          </a:stretch>
        </p:blipFill>
        <p:spPr>
          <a:xfrm>
            <a:off x="1441450" y="1131886"/>
            <a:ext cx="6261100" cy="50927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Microarchitecture of Pentium 4</a:t>
            </a:r>
            <a:endParaRPr lang="en-US" dirty="0"/>
          </a:p>
        </p:txBody>
      </p:sp>
      <p:sp>
        <p:nvSpPr>
          <p:cNvPr id="7" name="Content Placeholder 6"/>
          <p:cNvSpPr>
            <a:spLocks noGrp="1"/>
          </p:cNvSpPr>
          <p:nvPr>
            <p:ph sz="quarter" idx="13"/>
          </p:nvPr>
        </p:nvSpPr>
        <p:spPr/>
        <p:txBody>
          <a:bodyPr/>
          <a:lstStyle/>
          <a:p>
            <a:r>
              <a:rPr lang="en-US" altLang="zh-CN" dirty="0"/>
              <a:t>5.3</a:t>
            </a:r>
            <a:endParaRPr lang="en-US" dirty="0"/>
          </a:p>
        </p:txBody>
      </p:sp>
      <p:pic>
        <p:nvPicPr>
          <p:cNvPr id="8" name="图片 3"/>
          <p:cNvPicPr>
            <a:picLocks noChangeAspect="1"/>
          </p:cNvPicPr>
          <p:nvPr/>
        </p:nvPicPr>
        <p:blipFill>
          <a:blip r:embed="rId1"/>
          <a:stretch>
            <a:fillRect/>
          </a:stretch>
        </p:blipFill>
        <p:spPr>
          <a:xfrm>
            <a:off x="457200" y="1007266"/>
            <a:ext cx="8420100" cy="56864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1944706"/>
            <a:ext cx="8642350" cy="4404499"/>
          </a:xfrm>
        </p:spPr>
        <p:txBody>
          <a:bodyPr>
            <a:normAutofit fontScale="62500" lnSpcReduction="20000"/>
          </a:bodyPr>
          <a:lstStyle/>
          <a:p>
            <a:r>
              <a:rPr lang="en-US" dirty="0"/>
              <a:t>Why?</a:t>
            </a:r>
            <a:endParaRPr lang="en-US" dirty="0"/>
          </a:p>
          <a:p>
            <a:pPr lvl="1"/>
            <a:r>
              <a:rPr lang="en-US" dirty="0"/>
              <a:t>Only few people design computer</a:t>
            </a:r>
            <a:endParaRPr lang="en-US" dirty="0"/>
          </a:p>
          <a:p>
            <a:pPr lvl="1"/>
            <a:r>
              <a:rPr lang="en-US" dirty="0"/>
              <a:t>Everyone works with computer</a:t>
            </a:r>
            <a:endParaRPr lang="en-US" dirty="0"/>
          </a:p>
          <a:p>
            <a:pPr lvl="2"/>
            <a:r>
              <a:rPr lang="en-US" dirty="0"/>
              <a:t>Knows more, works more efficiently</a:t>
            </a:r>
            <a:endParaRPr lang="en-US" dirty="0"/>
          </a:p>
          <a:p>
            <a:r>
              <a:rPr lang="en-US" dirty="0"/>
              <a:t>User-centered Computer System</a:t>
            </a:r>
            <a:endParaRPr lang="en-US" dirty="0"/>
          </a:p>
          <a:p>
            <a:pPr lvl="1"/>
            <a:r>
              <a:rPr lang="en-US" dirty="0"/>
              <a:t>How to inspire users and be inspired by users</a:t>
            </a:r>
            <a:endParaRPr lang="en-US" dirty="0"/>
          </a:p>
          <a:p>
            <a:pPr lvl="1"/>
            <a:r>
              <a:rPr lang="en-US" dirty="0"/>
              <a:t>Systematic consideration: Processer, Memory, I/O, Memory System, Network… </a:t>
            </a:r>
            <a:endParaRPr lang="en-US" dirty="0"/>
          </a:p>
          <a:p>
            <a:r>
              <a:rPr lang="en-US" dirty="0"/>
              <a:t>Benefits</a:t>
            </a:r>
            <a:endParaRPr lang="en-US" dirty="0"/>
          </a:p>
          <a:p>
            <a:pPr lvl="1"/>
            <a:r>
              <a:rPr lang="en-US" dirty="0"/>
              <a:t>Design a faster program or design a program faster</a:t>
            </a:r>
            <a:endParaRPr lang="en-US" dirty="0"/>
          </a:p>
          <a:p>
            <a:pPr lvl="1"/>
            <a:r>
              <a:rPr lang="en-US" dirty="0"/>
              <a:t>Chose hardware for specific APP.</a:t>
            </a:r>
            <a:endParaRPr lang="en-US" dirty="0"/>
          </a:p>
          <a:p>
            <a:pPr lvl="1"/>
            <a:r>
              <a:rPr lang="en-US" dirty="0"/>
              <a:t>Know trends of tech (structure)</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Curriculum Subject</a:t>
            </a:r>
            <a:endParaRPr lang="en-US" dirty="0"/>
          </a:p>
        </p:txBody>
      </p:sp>
      <p:sp>
        <p:nvSpPr>
          <p:cNvPr id="7" name="Content Placeholder 6"/>
          <p:cNvSpPr>
            <a:spLocks noGrp="1"/>
          </p:cNvSpPr>
          <p:nvPr>
            <p:ph sz="quarter" idx="13"/>
          </p:nvPr>
        </p:nvSpPr>
        <p:spPr/>
        <p:txBody>
          <a:bodyPr/>
          <a:lstStyle/>
          <a:p>
            <a:r>
              <a:rPr lang="en-US" dirty="0"/>
              <a:t>5.4</a:t>
            </a:r>
            <a:endParaRPr lang="en-US" dirty="0"/>
          </a:p>
        </p:txBody>
      </p:sp>
      <p:sp>
        <p:nvSpPr>
          <p:cNvPr id="8" name="TextBox 7"/>
          <p:cNvSpPr txBox="1"/>
          <p:nvPr/>
        </p:nvSpPr>
        <p:spPr>
          <a:xfrm>
            <a:off x="250825" y="990600"/>
            <a:ext cx="8642350" cy="954107"/>
          </a:xfrm>
          <a:prstGeom prst="rect">
            <a:avLst/>
          </a:prstGeom>
          <a:noFill/>
        </p:spPr>
        <p:txBody>
          <a:bodyPr wrap="square" rtlCol="0">
            <a:spAutoFit/>
          </a:bodyPr>
          <a:lstStyle/>
          <a:p>
            <a:r>
              <a:rPr lang="en-US" altLang="zh-CN" sz="2800" b="1" i="1" dirty="0">
                <a:solidFill>
                  <a:srgbClr val="FF0000"/>
                </a:solidFill>
              </a:rPr>
              <a:t>Computer Scientist and Engineer should know i</a:t>
            </a:r>
            <a:r>
              <a:rPr lang="en-US" sz="2800" b="1" i="1" dirty="0">
                <a:solidFill>
                  <a:srgbClr val="FF0000"/>
                </a:solidFill>
              </a:rPr>
              <a:t>ntrinsic characters of computer  </a:t>
            </a:r>
            <a:endParaRPr lang="en-US" sz="2800" b="1" i="1"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3399" y="1007266"/>
            <a:ext cx="4549775" cy="5341940"/>
          </a:xfrm>
        </p:spPr>
        <p:txBody>
          <a:bodyPr>
            <a:normAutofit fontScale="77500" lnSpcReduction="20000"/>
          </a:bodyPr>
          <a:lstStyle/>
          <a:p>
            <a:r>
              <a:rPr lang="en-US" altLang="zh-CN" dirty="0"/>
              <a:t>Architecture Bridges from EE to CS</a:t>
            </a:r>
            <a:endParaRPr lang="en-US" altLang="zh-CN" dirty="0"/>
          </a:p>
          <a:p>
            <a:pPr lvl="1"/>
            <a:r>
              <a:rPr lang="en-US" dirty="0"/>
              <a:t>What are the application requirements?</a:t>
            </a:r>
            <a:endParaRPr lang="en-US" dirty="0"/>
          </a:p>
          <a:p>
            <a:pPr lvl="1"/>
            <a:r>
              <a:rPr lang="en-US" dirty="0"/>
              <a:t>What features are required to support OS?</a:t>
            </a:r>
            <a:endParaRPr lang="en-US" dirty="0"/>
          </a:p>
          <a:p>
            <a:pPr lvl="1"/>
            <a:r>
              <a:rPr lang="en-US" dirty="0"/>
              <a:t>What features can optimizing compilers use?</a:t>
            </a:r>
            <a:endParaRPr lang="en-US" dirty="0"/>
          </a:p>
          <a:p>
            <a:pPr lvl="1"/>
            <a:r>
              <a:rPr lang="en-US" dirty="0"/>
              <a:t>What hardware can I build?</a:t>
            </a:r>
            <a:endParaRPr lang="en-US" dirty="0"/>
          </a:p>
          <a:p>
            <a:pPr lvl="1"/>
            <a:r>
              <a:rPr lang="en-US" dirty="0"/>
              <a:t>What hardware can I build next year?</a:t>
            </a:r>
            <a:endParaRPr lang="en-US" dirty="0"/>
          </a:p>
          <a:p>
            <a:r>
              <a:rPr lang="en-US" dirty="0"/>
              <a:t>Computer Arch must be broad!</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Curriculum Subject</a:t>
            </a:r>
            <a:endParaRPr lang="en-US" dirty="0"/>
          </a:p>
        </p:txBody>
      </p:sp>
      <p:sp>
        <p:nvSpPr>
          <p:cNvPr id="7" name="Content Placeholder 6"/>
          <p:cNvSpPr>
            <a:spLocks noGrp="1"/>
          </p:cNvSpPr>
          <p:nvPr>
            <p:ph sz="quarter" idx="13"/>
          </p:nvPr>
        </p:nvSpPr>
        <p:spPr/>
        <p:txBody>
          <a:bodyPr/>
          <a:lstStyle/>
          <a:p>
            <a:r>
              <a:rPr lang="en-US" dirty="0"/>
              <a:t>5.4</a:t>
            </a:r>
            <a:endParaRPr lang="en-US" dirty="0"/>
          </a:p>
        </p:txBody>
      </p:sp>
      <p:pic>
        <p:nvPicPr>
          <p:cNvPr id="8" name="Picture 7"/>
          <p:cNvPicPr>
            <a:picLocks noChangeAspect="1"/>
          </p:cNvPicPr>
          <p:nvPr/>
        </p:nvPicPr>
        <p:blipFill>
          <a:blip r:embed="rId1"/>
          <a:stretch>
            <a:fillRect/>
          </a:stretch>
        </p:blipFill>
        <p:spPr>
          <a:xfrm>
            <a:off x="250825" y="1447800"/>
            <a:ext cx="4168775" cy="41809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The fastest 3 CPUs in  the Competition</a:t>
            </a:r>
            <a:endParaRPr lang="en-US" altLang="zh-CN" dirty="0"/>
          </a:p>
          <a:p>
            <a:r>
              <a:rPr lang="en-US" altLang="zh-CN" dirty="0">
                <a:sym typeface="+mn-ea"/>
              </a:rPr>
              <a:t>Run at 155MHz, 150 MHz, and 145 MHz respectively.</a:t>
            </a:r>
            <a:endParaRPr lang="en-US" altLang="zh-CN" dirty="0">
              <a:sym typeface="+mn-ea"/>
            </a:endParaRPr>
          </a:p>
          <a:p>
            <a:r>
              <a:rPr lang="en-US" altLang="zh-CN" dirty="0"/>
              <a:t>9 Students achieved the individual award. </a:t>
            </a:r>
            <a:endParaRPr lang="en-US" altLang="zh-CN" dirty="0"/>
          </a:p>
          <a:p>
            <a:r>
              <a:rPr lang="zh-CN" altLang="en-US" dirty="0">
                <a:sym typeface="+mn-ea"/>
              </a:rPr>
              <a:t>组委会点评</a:t>
            </a:r>
            <a:r>
              <a:rPr lang="zh-CN" altLang="en-US" sz="3200" dirty="0">
                <a:sym typeface="+mn-ea"/>
              </a:rPr>
              <a:t>：</a:t>
            </a:r>
            <a:r>
              <a:rPr lang="en-US" altLang="zh-CN" sz="3200" dirty="0">
                <a:sym typeface="+mn-ea"/>
              </a:rPr>
              <a:t>…</a:t>
            </a:r>
            <a:r>
              <a:rPr lang="zh-CN" altLang="en-US" sz="3200" dirty="0">
                <a:sym typeface="+mn-ea"/>
              </a:rPr>
              <a:t>近年来，各支参赛队形成了自己的风格，比如西工大代表队一直在电路优化方面努力，工作主频不断提高，就如“</a:t>
            </a:r>
            <a:r>
              <a:rPr lang="zh-CN" altLang="en-US" sz="3200" dirty="0">
                <a:solidFill>
                  <a:srgbClr val="FF0000"/>
                </a:solidFill>
                <a:sym typeface="+mn-ea"/>
              </a:rPr>
              <a:t>天下武功，唯快不破</a:t>
            </a:r>
            <a:r>
              <a:rPr lang="zh-CN" altLang="en-US" sz="3200" dirty="0">
                <a:sym typeface="+mn-ea"/>
              </a:rPr>
              <a:t>”</a:t>
            </a:r>
            <a:r>
              <a:rPr lang="en-US" altLang="zh-CN" sz="3200" dirty="0">
                <a:sym typeface="+mn-ea"/>
              </a:rPr>
              <a:t>…</a:t>
            </a:r>
            <a:endParaRPr lang="en-US" altLang="zh-CN" sz="3200" dirty="0">
              <a:sym typeface="+mn-ea"/>
            </a:endParaRPr>
          </a:p>
          <a:p>
            <a:endParaRPr lang="en-US" altLang="zh-CN" dirty="0"/>
          </a:p>
          <a:p>
            <a:pPr marL="0" indent="0">
              <a:buNone/>
            </a:pPr>
            <a:endParaRPr lang="zh-CN" altLang="en-US" dirty="0"/>
          </a:p>
        </p:txBody>
      </p:sp>
      <p:sp>
        <p:nvSpPr>
          <p:cNvPr id="3" name="日期占位符 2"/>
          <p:cNvSpPr>
            <a:spLocks noGrp="1"/>
          </p:cNvSpPr>
          <p:nvPr>
            <p:ph type="dt" sz="half" idx="10"/>
          </p:nvPr>
        </p:nvSpPr>
        <p:spPr/>
        <p:txBody>
          <a:bodyPr/>
          <a:lstStyle/>
          <a:p>
            <a:r>
              <a:rPr lang="en-US" altLang="zh-CN"/>
              <a:t>COaA, LEC01 Intro1</a:t>
            </a:r>
            <a:endParaRPr lang="en-US" altLang="zh-CN" dirty="0"/>
          </a:p>
        </p:txBody>
      </p:sp>
      <p:sp>
        <p:nvSpPr>
          <p:cNvPr id="4" name="页脚占位符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灯片编号占位符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标题 5"/>
          <p:cNvSpPr>
            <a:spLocks noGrp="1"/>
          </p:cNvSpPr>
          <p:nvPr>
            <p:ph type="title"/>
          </p:nvPr>
        </p:nvSpPr>
        <p:spPr/>
        <p:txBody>
          <a:bodyPr/>
          <a:lstStyle/>
          <a:p>
            <a:r>
              <a:rPr lang="en-US" altLang="zh-CN" dirty="0">
                <a:sym typeface="+mn-ea"/>
              </a:rPr>
              <a:t>NSCSCC 2022</a:t>
            </a:r>
            <a:endParaRPr lang="zh-CN" altLang="en-US" dirty="0"/>
          </a:p>
        </p:txBody>
      </p:sp>
      <p:sp>
        <p:nvSpPr>
          <p:cNvPr id="7" name="内容占位符 6"/>
          <p:cNvSpPr>
            <a:spLocks noGrp="1"/>
          </p:cNvSpPr>
          <p:nvPr>
            <p:ph sz="quarter" idx="13"/>
          </p:nvPr>
        </p:nvSpPr>
        <p:spPr/>
        <p:txBody>
          <a:bodyPr/>
          <a:lstStyle/>
          <a:p>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1828800"/>
            <a:ext cx="8642350" cy="4520406"/>
          </a:xfrm>
        </p:spPr>
        <p:txBody>
          <a:bodyPr>
            <a:normAutofit fontScale="70000" lnSpcReduction="20000"/>
          </a:bodyPr>
          <a:lstStyle/>
          <a:p>
            <a:r>
              <a:rPr lang="en-US" dirty="0"/>
              <a:t>Integrated Circuits (ICs)</a:t>
            </a:r>
            <a:endParaRPr lang="en-US" dirty="0"/>
          </a:p>
          <a:p>
            <a:pPr lvl="1"/>
            <a:r>
              <a:rPr lang="en-US" dirty="0"/>
              <a:t>Combinational Logic Circuits, Memory Elements, analog Interfaces</a:t>
            </a:r>
            <a:endParaRPr lang="en-US" dirty="0"/>
          </a:p>
          <a:p>
            <a:r>
              <a:rPr lang="en-US" dirty="0"/>
              <a:t>Printed Circuits (PC) Boards</a:t>
            </a:r>
            <a:endParaRPr lang="en-US" dirty="0"/>
          </a:p>
          <a:p>
            <a:pPr lvl="1"/>
            <a:r>
              <a:rPr lang="en-US" dirty="0"/>
              <a:t>Substrate for ICs and Interconnections, Distribution of CLK, </a:t>
            </a:r>
            <a:r>
              <a:rPr lang="en-US" dirty="0" err="1"/>
              <a:t>Vdd</a:t>
            </a:r>
            <a:r>
              <a:rPr lang="en-US" dirty="0"/>
              <a:t>, and GND Signals, Heat Dissipation.</a:t>
            </a:r>
            <a:endParaRPr lang="en-US" dirty="0"/>
          </a:p>
          <a:p>
            <a:r>
              <a:rPr lang="en-US" dirty="0"/>
              <a:t>Power Supplies</a:t>
            </a:r>
            <a:endParaRPr lang="en-US" dirty="0"/>
          </a:p>
          <a:p>
            <a:pPr lvl="1"/>
            <a:r>
              <a:rPr lang="en-US" dirty="0"/>
              <a:t>Converts Line AC voltage to regulated DC low voltage levels.</a:t>
            </a:r>
            <a:endParaRPr lang="en-US" dirty="0"/>
          </a:p>
          <a:p>
            <a:r>
              <a:rPr lang="en-US" dirty="0"/>
              <a:t>Chassis (Rack, Card Case, …)</a:t>
            </a:r>
            <a:endParaRPr lang="en-US" dirty="0"/>
          </a:p>
          <a:p>
            <a:pPr lvl="1"/>
            <a:r>
              <a:rPr lang="en-US" dirty="0"/>
              <a:t>Holds Boards, Power Supply, Provides Physical Interface to user or other systems</a:t>
            </a:r>
            <a:endParaRPr lang="en-US" dirty="0"/>
          </a:p>
          <a:p>
            <a:r>
              <a:rPr lang="en-US" dirty="0"/>
              <a:t>Connectors and Cables</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Overview of Physical Implementations</a:t>
            </a:r>
            <a:endParaRPr lang="en-US" dirty="0"/>
          </a:p>
        </p:txBody>
      </p:sp>
      <p:sp>
        <p:nvSpPr>
          <p:cNvPr id="7" name="Content Placeholder 6"/>
          <p:cNvSpPr>
            <a:spLocks noGrp="1"/>
          </p:cNvSpPr>
          <p:nvPr>
            <p:ph sz="quarter" idx="13"/>
          </p:nvPr>
        </p:nvSpPr>
        <p:spPr/>
        <p:txBody>
          <a:bodyPr/>
          <a:lstStyle/>
          <a:p>
            <a:r>
              <a:rPr lang="en-US" dirty="0"/>
              <a:t>5.5</a:t>
            </a:r>
            <a:endParaRPr lang="en-US" dirty="0"/>
          </a:p>
        </p:txBody>
      </p:sp>
      <p:sp>
        <p:nvSpPr>
          <p:cNvPr id="8" name="TextBox 7"/>
          <p:cNvSpPr txBox="1"/>
          <p:nvPr/>
        </p:nvSpPr>
        <p:spPr>
          <a:xfrm>
            <a:off x="228600" y="1066800"/>
            <a:ext cx="8686800" cy="461665"/>
          </a:xfrm>
          <a:prstGeom prst="rect">
            <a:avLst/>
          </a:prstGeom>
          <a:noFill/>
        </p:spPr>
        <p:txBody>
          <a:bodyPr wrap="square" rtlCol="0">
            <a:spAutoFit/>
          </a:bodyPr>
          <a:lstStyle/>
          <a:p>
            <a:pPr algn="ctr"/>
            <a:r>
              <a:rPr lang="en-US" sz="2400" b="1" i="1" dirty="0">
                <a:solidFill>
                  <a:srgbClr val="FF0000"/>
                </a:solidFill>
              </a:rPr>
              <a:t>The hardware out of which we makes systems.</a:t>
            </a:r>
            <a:endParaRPr lang="en-US" sz="2400" b="1" i="1" dirty="0">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9" y="1007266"/>
            <a:ext cx="4321175" cy="3564734"/>
          </a:xfrm>
        </p:spPr>
        <p:txBody>
          <a:bodyPr>
            <a:noAutofit/>
          </a:bodyPr>
          <a:lstStyle/>
          <a:p>
            <a:r>
              <a:rPr lang="en-US" sz="1800" dirty="0"/>
              <a:t>Silicon Chips</a:t>
            </a:r>
            <a:endParaRPr lang="en-US" sz="1800" dirty="0"/>
          </a:p>
          <a:p>
            <a:r>
              <a:rPr lang="en-US" sz="1800" dirty="0"/>
              <a:t>1mm-25mm on a side</a:t>
            </a:r>
            <a:endParaRPr lang="en-US" sz="1800" dirty="0"/>
          </a:p>
          <a:p>
            <a:r>
              <a:rPr lang="en-US" sz="1800" dirty="0"/>
              <a:t>Feature size ~14nm =14x10</a:t>
            </a:r>
            <a:r>
              <a:rPr lang="en-US" sz="1800" baseline="30000" dirty="0"/>
              <a:t>-9</a:t>
            </a:r>
            <a:r>
              <a:rPr lang="en-US" sz="1800" dirty="0"/>
              <a:t>m (2016)</a:t>
            </a:r>
            <a:endParaRPr lang="en-US" sz="1800" dirty="0"/>
          </a:p>
          <a:p>
            <a:r>
              <a:rPr lang="en-US" sz="1800" dirty="0"/>
              <a:t>Max10B transistors</a:t>
            </a:r>
            <a:endParaRPr lang="en-US" sz="1800" dirty="0"/>
          </a:p>
          <a:p>
            <a:r>
              <a:rPr lang="en-US" sz="1800" dirty="0"/>
              <a:t>More than 10 metal layers</a:t>
            </a:r>
            <a:endParaRPr lang="en-US" sz="1800" dirty="0"/>
          </a:p>
          <a:p>
            <a:r>
              <a:rPr lang="en-US" sz="1800" dirty="0"/>
              <a:t>CMOS (Complementary Metal Oxide Semiconductor) -most common</a:t>
            </a:r>
            <a:endParaRPr lang="en-US" sz="1800"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Integrated Circuits</a:t>
            </a:r>
            <a:endParaRPr lang="en-US" dirty="0"/>
          </a:p>
        </p:txBody>
      </p:sp>
      <p:sp>
        <p:nvSpPr>
          <p:cNvPr id="7" name="Content Placeholder 6"/>
          <p:cNvSpPr>
            <a:spLocks noGrp="1"/>
          </p:cNvSpPr>
          <p:nvPr>
            <p:ph sz="quarter" idx="13"/>
          </p:nvPr>
        </p:nvSpPr>
        <p:spPr/>
        <p:txBody>
          <a:bodyPr/>
          <a:lstStyle/>
          <a:p>
            <a:r>
              <a:rPr lang="en-US" dirty="0"/>
              <a:t>5.5</a:t>
            </a:r>
            <a:endParaRPr lang="en-US" dirty="0"/>
          </a:p>
        </p:txBody>
      </p:sp>
      <p:pic>
        <p:nvPicPr>
          <p:cNvPr id="10" name="Picture 9"/>
          <p:cNvPicPr>
            <a:picLocks noChangeAspect="1"/>
          </p:cNvPicPr>
          <p:nvPr/>
        </p:nvPicPr>
        <p:blipFill>
          <a:blip r:embed="rId1"/>
          <a:stretch>
            <a:fillRect/>
          </a:stretch>
        </p:blipFill>
        <p:spPr>
          <a:xfrm>
            <a:off x="152400" y="1120896"/>
            <a:ext cx="2133600" cy="1554104"/>
          </a:xfrm>
          <a:prstGeom prst="rect">
            <a:avLst/>
          </a:prstGeom>
        </p:spPr>
      </p:pic>
      <p:pic>
        <p:nvPicPr>
          <p:cNvPr id="11" name="Picture 10"/>
          <p:cNvPicPr>
            <a:picLocks noChangeAspect="1"/>
          </p:cNvPicPr>
          <p:nvPr/>
        </p:nvPicPr>
        <p:blipFill>
          <a:blip r:embed="rId2"/>
          <a:stretch>
            <a:fillRect/>
          </a:stretch>
        </p:blipFill>
        <p:spPr>
          <a:xfrm>
            <a:off x="762000" y="1371600"/>
            <a:ext cx="3493251" cy="2189104"/>
          </a:xfrm>
          <a:prstGeom prst="rect">
            <a:avLst/>
          </a:prstGeom>
        </p:spPr>
      </p:pic>
      <p:pic>
        <p:nvPicPr>
          <p:cNvPr id="13" name="Picture 12"/>
          <p:cNvPicPr>
            <a:picLocks noChangeAspect="1"/>
          </p:cNvPicPr>
          <p:nvPr/>
        </p:nvPicPr>
        <p:blipFill>
          <a:blip r:embed="rId3"/>
          <a:stretch>
            <a:fillRect/>
          </a:stretch>
        </p:blipFill>
        <p:spPr>
          <a:xfrm>
            <a:off x="1099595" y="3639125"/>
            <a:ext cx="2958300" cy="2638804"/>
          </a:xfrm>
          <a:prstGeom prst="rect">
            <a:avLst/>
          </a:prstGeom>
        </p:spPr>
      </p:pic>
      <p:pic>
        <p:nvPicPr>
          <p:cNvPr id="12" name="Picture 11"/>
          <p:cNvPicPr>
            <a:picLocks noChangeAspect="1"/>
          </p:cNvPicPr>
          <p:nvPr/>
        </p:nvPicPr>
        <p:blipFill>
          <a:blip r:embed="rId4"/>
          <a:stretch>
            <a:fillRect/>
          </a:stretch>
        </p:blipFill>
        <p:spPr>
          <a:xfrm>
            <a:off x="408598" y="4114800"/>
            <a:ext cx="3810000" cy="1917700"/>
          </a:xfrm>
          <a:prstGeom prst="rect">
            <a:avLst/>
          </a:prstGeom>
        </p:spPr>
      </p:pic>
      <p:sp>
        <p:nvSpPr>
          <p:cNvPr id="15" name="Content Placeholder 1"/>
          <p:cNvSpPr txBox="1"/>
          <p:nvPr/>
        </p:nvSpPr>
        <p:spPr bwMode="auto">
          <a:xfrm>
            <a:off x="4601916" y="4250133"/>
            <a:ext cx="4321175" cy="2027796"/>
          </a:xfrm>
          <a:prstGeom prst="rect">
            <a:avLst/>
          </a:prstGeom>
          <a:noFill/>
          <a:ln>
            <a:noFill/>
          </a:ln>
        </p:spPr>
        <p:txBody>
          <a:bodyPr vert="horz" wrap="square" lIns="91440" tIns="45720" rIns="91440" bIns="45720" numCol="1" anchor="t" anchorCtr="0" compatLnSpc="1">
            <a:normAutofit fontScale="47500" lnSpcReduction="20000"/>
          </a:bodyPr>
          <a:lstStyle>
            <a:lvl1pPr marL="342900" indent="-342900" algn="l" rtl="0" eaLnBrk="0" fontAlgn="base" hangingPunct="0">
              <a:lnSpc>
                <a:spcPct val="125000"/>
              </a:lnSpc>
              <a:spcBef>
                <a:spcPct val="20000"/>
              </a:spcBef>
              <a:spcAft>
                <a:spcPct val="0"/>
              </a:spcAft>
              <a:buClr>
                <a:srgbClr val="FF0000"/>
              </a:buClr>
              <a:buSzPct val="75000"/>
              <a:buBlip>
                <a:blip r:embed="rId5"/>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lnSpc>
                <a:spcPct val="125000"/>
              </a:lnSpc>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lnSpc>
                <a:spcPct val="125000"/>
              </a:lnSpc>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800" dirty="0"/>
              <a:t>Package Provides:</a:t>
            </a:r>
            <a:endParaRPr lang="en-US" sz="3800" dirty="0"/>
          </a:p>
          <a:p>
            <a:pPr lvl="1"/>
            <a:r>
              <a:rPr lang="en-US" dirty="0"/>
              <a:t>Bonding wires from chip to board (signal paths)</a:t>
            </a:r>
            <a:endParaRPr lang="en-US" dirty="0"/>
          </a:p>
          <a:p>
            <a:pPr lvl="1"/>
            <a:r>
              <a:rPr lang="en-US" dirty="0"/>
              <a:t>heat dissipation</a:t>
            </a:r>
            <a:endParaRPr lang="en-US" dirty="0"/>
          </a:p>
          <a:p>
            <a:r>
              <a:rPr lang="en-US" sz="3800" dirty="0"/>
              <a:t>Ceramic or plastic (</a:t>
            </a:r>
            <a:r>
              <a:rPr lang="en-US" altLang="zh-CN" sz="3800" dirty="0"/>
              <a:t>strengthening </a:t>
            </a:r>
            <a:r>
              <a:rPr lang="en-US" sz="3800" dirty="0"/>
              <a:t>with metal for military standard)  with gold wires</a:t>
            </a:r>
            <a:endParaRPr lang="en-US" sz="3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00599" y="1007266"/>
            <a:ext cx="4092575" cy="5341940"/>
          </a:xfrm>
        </p:spPr>
        <p:txBody>
          <a:bodyPr>
            <a:normAutofit/>
          </a:bodyPr>
          <a:lstStyle/>
          <a:p>
            <a:r>
              <a:rPr lang="en-US" sz="2400" dirty="0"/>
              <a:t>FR-4 Glass Epoxy</a:t>
            </a:r>
            <a:endParaRPr lang="en-US" sz="2400" dirty="0"/>
          </a:p>
          <a:p>
            <a:r>
              <a:rPr lang="en-US" altLang="zh-CN" sz="2400" dirty="0"/>
              <a:t>1-20</a:t>
            </a:r>
            <a:r>
              <a:rPr lang="zh-CN" altLang="en-US" sz="2400" dirty="0"/>
              <a:t> </a:t>
            </a:r>
            <a:r>
              <a:rPr lang="en-US" altLang="zh-CN" sz="2400" dirty="0"/>
              <a:t>conductive layers</a:t>
            </a:r>
            <a:endParaRPr lang="en-US" altLang="zh-CN" sz="2400" dirty="0"/>
          </a:p>
          <a:p>
            <a:r>
              <a:rPr lang="en-US" sz="2400" dirty="0"/>
              <a:t>IC packages are soldered down</a:t>
            </a:r>
            <a:endParaRPr lang="en-US" sz="2400" dirty="0"/>
          </a:p>
          <a:p>
            <a:r>
              <a:rPr lang="en-US" sz="2400" dirty="0"/>
              <a:t>Provides:</a:t>
            </a:r>
            <a:endParaRPr lang="en-US" sz="2400" dirty="0"/>
          </a:p>
          <a:p>
            <a:pPr lvl="1"/>
            <a:r>
              <a:rPr lang="en-US" sz="2000" dirty="0"/>
              <a:t>Mechanical support</a:t>
            </a:r>
            <a:endParaRPr lang="en-US" sz="2000" dirty="0"/>
          </a:p>
          <a:p>
            <a:pPr lvl="1"/>
            <a:r>
              <a:rPr lang="en-US" sz="2000" dirty="0"/>
              <a:t>Distribution of power and heat</a:t>
            </a:r>
            <a:endParaRPr lang="en-US" sz="2000"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Printed Circuit Boards</a:t>
            </a:r>
            <a:endParaRPr lang="en-US" dirty="0"/>
          </a:p>
        </p:txBody>
      </p:sp>
      <p:sp>
        <p:nvSpPr>
          <p:cNvPr id="7" name="Content Placeholder 6"/>
          <p:cNvSpPr>
            <a:spLocks noGrp="1"/>
          </p:cNvSpPr>
          <p:nvPr>
            <p:ph sz="quarter" idx="13"/>
          </p:nvPr>
        </p:nvSpPr>
        <p:spPr/>
        <p:txBody>
          <a:bodyPr/>
          <a:lstStyle/>
          <a:p>
            <a:r>
              <a:rPr lang="en-US" dirty="0"/>
              <a:t>5.5</a:t>
            </a:r>
            <a:endParaRPr lang="en-US" dirty="0"/>
          </a:p>
        </p:txBody>
      </p:sp>
      <p:pic>
        <p:nvPicPr>
          <p:cNvPr id="8" name="Picture 7"/>
          <p:cNvPicPr>
            <a:picLocks noChangeAspect="1"/>
          </p:cNvPicPr>
          <p:nvPr/>
        </p:nvPicPr>
        <p:blipFill>
          <a:blip r:embed="rId1"/>
          <a:stretch>
            <a:fillRect/>
          </a:stretch>
        </p:blipFill>
        <p:spPr>
          <a:xfrm>
            <a:off x="414759" y="1546391"/>
            <a:ext cx="4495800" cy="32004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1007266"/>
            <a:ext cx="4092575" cy="5341940"/>
          </a:xfrm>
        </p:spPr>
        <p:txBody>
          <a:bodyPr>
            <a:normAutofit/>
          </a:bodyPr>
          <a:lstStyle/>
          <a:p>
            <a:r>
              <a:rPr lang="en-US" sz="2800" dirty="0"/>
              <a:t>Moore’s law</a:t>
            </a:r>
            <a:endParaRPr lang="en-US" sz="2800" dirty="0"/>
          </a:p>
          <a:p>
            <a:pPr lvl="1"/>
            <a:r>
              <a:rPr lang="en-US" sz="2400" dirty="0"/>
              <a:t>However it  dying or has been dead.</a:t>
            </a:r>
            <a:endParaRPr lang="en-US" sz="2400" dirty="0"/>
          </a:p>
          <a:p>
            <a:pPr lvl="1"/>
            <a:r>
              <a:rPr lang="en-US" sz="2400" dirty="0"/>
              <a:t>Intel </a:t>
            </a:r>
            <a:r>
              <a:rPr lang="en-US" sz="2400" dirty="0" err="1"/>
              <a:t>Cannonlake</a:t>
            </a:r>
            <a:r>
              <a:rPr lang="en-US" sz="2400" dirty="0"/>
              <a:t> and 10nm are still planned but are not due until the second half of 2017 </a:t>
            </a:r>
            <a:endParaRPr lang="en-US" sz="2400"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pic>
        <p:nvPicPr>
          <p:cNvPr id="8" name="Picture 7"/>
          <p:cNvPicPr>
            <a:picLocks noChangeAspect="1"/>
          </p:cNvPicPr>
          <p:nvPr/>
        </p:nvPicPr>
        <p:blipFill>
          <a:blip r:embed="rId1"/>
          <a:stretch>
            <a:fillRect/>
          </a:stretch>
        </p:blipFill>
        <p:spPr>
          <a:xfrm>
            <a:off x="4343400" y="1026692"/>
            <a:ext cx="4631774" cy="4834414"/>
          </a:xfrm>
          <a:prstGeom prst="rect">
            <a:avLst/>
          </a:prstGeom>
        </p:spPr>
      </p:pic>
      <p:sp>
        <p:nvSpPr>
          <p:cNvPr id="9" name="Rectangle 8"/>
          <p:cNvSpPr/>
          <p:nvPr/>
        </p:nvSpPr>
        <p:spPr>
          <a:xfrm>
            <a:off x="4495800" y="5887541"/>
            <a:ext cx="4572000" cy="461665"/>
          </a:xfrm>
          <a:prstGeom prst="rect">
            <a:avLst/>
          </a:prstGeom>
        </p:spPr>
        <p:txBody>
          <a:bodyPr>
            <a:spAutoFit/>
          </a:bodyPr>
          <a:lstStyle/>
          <a:p>
            <a:r>
              <a:rPr lang="en-US" sz="1200" b="1" dirty="0">
                <a:solidFill>
                  <a:srgbClr val="000000"/>
                </a:solidFill>
                <a:latin typeface="opensans" charset="0"/>
              </a:rPr>
              <a:t>Gordon Moore's original graph, showing projected transistor counts, long before the term "Moore's law" was coined.</a:t>
            </a:r>
            <a:endParaRPr lang="en-US" sz="1200" b="1" dirty="0">
              <a:solidFill>
                <a:srgbClr val="000000"/>
              </a:solidFill>
              <a:latin typeface="opensans"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943599" y="4072388"/>
            <a:ext cx="2949575" cy="2276817"/>
          </a:xfrm>
        </p:spPr>
        <p:txBody>
          <a:bodyPr>
            <a:normAutofit fontScale="77500" lnSpcReduction="20000"/>
          </a:bodyPr>
          <a:lstStyle/>
          <a:p>
            <a:r>
              <a:rPr lang="en-US" dirty="0"/>
              <a:t>2x Transistors /Chip Every 1.5 years</a:t>
            </a:r>
            <a:endParaRPr lang="en-US" dirty="0"/>
          </a:p>
          <a:p>
            <a:r>
              <a:rPr lang="en-US" dirty="0"/>
              <a:t>Called “</a:t>
            </a:r>
            <a:r>
              <a:rPr lang="en-US" dirty="0">
                <a:solidFill>
                  <a:srgbClr val="FF0000"/>
                </a:solidFill>
              </a:rPr>
              <a:t>Moore’s Law</a:t>
            </a:r>
            <a:r>
              <a:rPr lang="en-US" dirty="0"/>
              <a:t>” </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dirty="0"/>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pic>
        <p:nvPicPr>
          <p:cNvPr id="8" name="Picture 7"/>
          <p:cNvPicPr>
            <a:picLocks noChangeAspect="1"/>
          </p:cNvPicPr>
          <p:nvPr/>
        </p:nvPicPr>
        <p:blipFill>
          <a:blip r:embed="rId1"/>
          <a:stretch>
            <a:fillRect/>
          </a:stretch>
        </p:blipFill>
        <p:spPr>
          <a:xfrm>
            <a:off x="533400" y="1066800"/>
            <a:ext cx="5334000" cy="5315628"/>
          </a:xfrm>
          <a:prstGeom prst="rect">
            <a:avLst/>
          </a:prstGeom>
        </p:spPr>
      </p:pic>
      <p:pic>
        <p:nvPicPr>
          <p:cNvPr id="9" name="Picture 8"/>
          <p:cNvPicPr>
            <a:picLocks noChangeAspect="1"/>
          </p:cNvPicPr>
          <p:nvPr/>
        </p:nvPicPr>
        <p:blipFill>
          <a:blip r:embed="rId2"/>
          <a:stretch>
            <a:fillRect/>
          </a:stretch>
        </p:blipFill>
        <p:spPr>
          <a:xfrm>
            <a:off x="6553200" y="1000122"/>
            <a:ext cx="2235200" cy="2549047"/>
          </a:xfrm>
          <a:prstGeom prst="rect">
            <a:avLst/>
          </a:prstGeom>
        </p:spPr>
      </p:pic>
      <p:sp>
        <p:nvSpPr>
          <p:cNvPr id="10" name="TextBox 9"/>
          <p:cNvSpPr txBox="1"/>
          <p:nvPr/>
        </p:nvSpPr>
        <p:spPr>
          <a:xfrm>
            <a:off x="6604000" y="3549169"/>
            <a:ext cx="2133600" cy="523220"/>
          </a:xfrm>
          <a:prstGeom prst="rect">
            <a:avLst/>
          </a:prstGeom>
          <a:noFill/>
        </p:spPr>
        <p:txBody>
          <a:bodyPr wrap="square" rtlCol="0">
            <a:spAutoFit/>
          </a:bodyPr>
          <a:lstStyle/>
          <a:p>
            <a:pPr algn="ctr"/>
            <a:r>
              <a:rPr lang="en-US" sz="1400" b="1" i="1" dirty="0">
                <a:solidFill>
                  <a:srgbClr val="7030A0"/>
                </a:solidFill>
              </a:rPr>
              <a:t>Gordon Moore</a:t>
            </a:r>
            <a:endParaRPr lang="en-US" sz="1400" b="1" i="1" dirty="0">
              <a:solidFill>
                <a:srgbClr val="7030A0"/>
              </a:solidFill>
            </a:endParaRPr>
          </a:p>
          <a:p>
            <a:pPr algn="ctr"/>
            <a:r>
              <a:rPr lang="en-US" sz="1400" b="1" i="1" dirty="0">
                <a:solidFill>
                  <a:srgbClr val="7030A0"/>
                </a:solidFill>
              </a:rPr>
              <a:t>Intel Cofounder</a:t>
            </a:r>
            <a:endParaRPr lang="en-US" sz="1400" b="1" i="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Moore’s Law</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pic>
        <p:nvPicPr>
          <p:cNvPr id="8" name="Picture 7"/>
          <p:cNvPicPr>
            <a:picLocks noChangeAspect="1"/>
          </p:cNvPicPr>
          <p:nvPr/>
        </p:nvPicPr>
        <p:blipFill>
          <a:blip r:embed="rId1"/>
          <a:stretch>
            <a:fillRect/>
          </a:stretch>
        </p:blipFill>
        <p:spPr>
          <a:xfrm>
            <a:off x="381000" y="1752600"/>
            <a:ext cx="6858000" cy="4333009"/>
          </a:xfrm>
          <a:prstGeom prst="rect">
            <a:avLst/>
          </a:prstGeom>
        </p:spPr>
      </p:pic>
      <p:pic>
        <p:nvPicPr>
          <p:cNvPr id="10" name="Picture 9"/>
          <p:cNvPicPr>
            <a:picLocks noChangeAspect="1"/>
          </p:cNvPicPr>
          <p:nvPr/>
        </p:nvPicPr>
        <p:blipFill>
          <a:blip r:embed="rId2"/>
          <a:stretch>
            <a:fillRect/>
          </a:stretch>
        </p:blipFill>
        <p:spPr>
          <a:xfrm>
            <a:off x="6553200" y="1000122"/>
            <a:ext cx="2235200" cy="2549047"/>
          </a:xfrm>
          <a:prstGeom prst="rect">
            <a:avLst/>
          </a:prstGeom>
        </p:spPr>
      </p:pic>
      <p:sp>
        <p:nvSpPr>
          <p:cNvPr id="11" name="TextBox 10"/>
          <p:cNvSpPr txBox="1"/>
          <p:nvPr/>
        </p:nvSpPr>
        <p:spPr>
          <a:xfrm>
            <a:off x="6604000" y="3549169"/>
            <a:ext cx="2133600" cy="523220"/>
          </a:xfrm>
          <a:prstGeom prst="rect">
            <a:avLst/>
          </a:prstGeom>
          <a:noFill/>
        </p:spPr>
        <p:txBody>
          <a:bodyPr wrap="square" rtlCol="0">
            <a:spAutoFit/>
          </a:bodyPr>
          <a:lstStyle/>
          <a:p>
            <a:pPr algn="ctr"/>
            <a:r>
              <a:rPr lang="en-US" sz="1400" b="1" i="1" dirty="0">
                <a:solidFill>
                  <a:srgbClr val="7030A0"/>
                </a:solidFill>
              </a:rPr>
              <a:t>Gordon Moore</a:t>
            </a:r>
            <a:endParaRPr lang="en-US" sz="1400" b="1" i="1" dirty="0">
              <a:solidFill>
                <a:srgbClr val="7030A0"/>
              </a:solidFill>
            </a:endParaRPr>
          </a:p>
          <a:p>
            <a:pPr algn="ctr"/>
            <a:r>
              <a:rPr lang="en-US" sz="1400" b="1" i="1" dirty="0">
                <a:solidFill>
                  <a:srgbClr val="7030A0"/>
                </a:solidFill>
              </a:rPr>
              <a:t>Intel Cofounder</a:t>
            </a:r>
            <a:endParaRPr lang="en-US" sz="1400" b="1" i="1" dirty="0">
              <a:solidFill>
                <a:srgbClr val="7030A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1007266"/>
            <a:ext cx="8642350" cy="440534"/>
          </a:xfrm>
        </p:spPr>
        <p:txBody>
          <a:bodyPr>
            <a:normAutofit fontScale="70000" lnSpcReduction="20000"/>
          </a:bodyPr>
          <a:lstStyle/>
          <a:p>
            <a:r>
              <a:rPr lang="en-US" dirty="0"/>
              <a:t>Memory Capacity (Single-Chip DRAM)</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dirty="0"/>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pic>
        <p:nvPicPr>
          <p:cNvPr id="9" name="Picture 8"/>
          <p:cNvPicPr>
            <a:picLocks noChangeAspect="1"/>
          </p:cNvPicPr>
          <p:nvPr/>
        </p:nvPicPr>
        <p:blipFill>
          <a:blip r:embed="rId1"/>
          <a:stretch>
            <a:fillRect/>
          </a:stretch>
        </p:blipFill>
        <p:spPr>
          <a:xfrm>
            <a:off x="512064" y="1447800"/>
            <a:ext cx="6269736" cy="4222475"/>
          </a:xfrm>
          <a:prstGeom prst="rect">
            <a:avLst/>
          </a:prstGeom>
        </p:spPr>
      </p:pic>
      <p:sp>
        <p:nvSpPr>
          <p:cNvPr id="10" name="TextBox 9"/>
          <p:cNvSpPr txBox="1"/>
          <p:nvPr/>
        </p:nvSpPr>
        <p:spPr>
          <a:xfrm>
            <a:off x="478536" y="5581471"/>
            <a:ext cx="70643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1.4X/</a:t>
            </a:r>
            <a:r>
              <a:rPr lang="en-US" dirty="0" err="1">
                <a:solidFill>
                  <a:srgbClr val="FF0000"/>
                </a:solidFill>
              </a:rPr>
              <a:t>yr</a:t>
            </a:r>
            <a:r>
              <a:rPr lang="en-US" dirty="0">
                <a:solidFill>
                  <a:srgbClr val="FF0000"/>
                </a:solidFill>
              </a:rPr>
              <a:t>, </a:t>
            </a:r>
            <a:r>
              <a:rPr lang="en-US" dirty="0">
                <a:solidFill>
                  <a:srgbClr val="FF0000"/>
                </a:solidFill>
                <a:sym typeface="Wingdings" panose="05000000000000000000"/>
              </a:rPr>
              <a:t></a:t>
            </a:r>
            <a:r>
              <a:rPr lang="en-US" dirty="0">
                <a:solidFill>
                  <a:srgbClr val="FF0000"/>
                </a:solidFill>
              </a:rPr>
              <a:t> 2X every 2 </a:t>
            </a:r>
            <a:r>
              <a:rPr lang="en-US" dirty="0" err="1">
                <a:solidFill>
                  <a:srgbClr val="FF0000"/>
                </a:solidFill>
              </a:rPr>
              <a:t>yrs</a:t>
            </a:r>
            <a:r>
              <a:rPr lang="en-US" dirty="0">
                <a:solidFill>
                  <a:srgbClr val="FF0000"/>
                </a:solidFill>
              </a:rPr>
              <a:t> </a:t>
            </a:r>
            <a:r>
              <a:rPr lang="en-US" dirty="0">
                <a:solidFill>
                  <a:srgbClr val="FF0000"/>
                </a:solidFill>
                <a:sym typeface="Wingdings" panose="05000000000000000000"/>
              </a:rPr>
              <a:t></a:t>
            </a:r>
            <a:r>
              <a:rPr lang="en-US" dirty="0">
                <a:solidFill>
                  <a:srgbClr val="FF0000"/>
                </a:solidFill>
              </a:rPr>
              <a:t> Much Lower Now (12Gbit to 16Gbit LPDDR4 takes 14 months in Samsung)</a:t>
            </a:r>
            <a:endParaRPr lang="en-US" dirty="0">
              <a:solidFill>
                <a:srgbClr val="FF0000"/>
              </a:solidFill>
            </a:endParaRPr>
          </a:p>
          <a:p>
            <a:pPr marL="285750" indent="-285750">
              <a:buFont typeface="Arial" panose="020B0604020202020204" pitchFamily="34" charset="0"/>
              <a:buChar char="•"/>
            </a:pPr>
            <a:r>
              <a:rPr lang="en-US" dirty="0"/>
              <a:t>80XX since 1980!</a:t>
            </a:r>
            <a:endParaRPr lang="en-US" dirty="0"/>
          </a:p>
          <a:p>
            <a:endParaRPr lang="en-US" dirty="0"/>
          </a:p>
        </p:txBody>
      </p:sp>
      <p:sp>
        <p:nvSpPr>
          <p:cNvPr id="11" name="TextBox 10"/>
          <p:cNvSpPr txBox="1"/>
          <p:nvPr/>
        </p:nvSpPr>
        <p:spPr>
          <a:xfrm>
            <a:off x="6834855" y="1001906"/>
            <a:ext cx="2199641" cy="4801314"/>
          </a:xfrm>
          <a:prstGeom prst="rect">
            <a:avLst/>
          </a:prstGeom>
          <a:noFill/>
        </p:spPr>
        <p:txBody>
          <a:bodyPr wrap="none" rtlCol="0">
            <a:spAutoFit/>
          </a:bodyPr>
          <a:lstStyle/>
          <a:p>
            <a:r>
              <a:rPr lang="en-US" dirty="0"/>
              <a:t>Year	Size</a:t>
            </a:r>
            <a:endParaRPr lang="en-US" dirty="0"/>
          </a:p>
          <a:p>
            <a:r>
              <a:rPr lang="en-US" dirty="0"/>
              <a:t>1980	0.0625Mbit</a:t>
            </a:r>
            <a:endParaRPr lang="en-US" dirty="0"/>
          </a:p>
          <a:p>
            <a:r>
              <a:rPr lang="en-US" dirty="0"/>
              <a:t>1983	0.25Mbit</a:t>
            </a:r>
            <a:endParaRPr lang="en-US" dirty="0"/>
          </a:p>
          <a:p>
            <a:r>
              <a:rPr lang="en-US" dirty="0"/>
              <a:t>1986	1Mbit</a:t>
            </a:r>
            <a:endParaRPr lang="en-US" dirty="0"/>
          </a:p>
          <a:p>
            <a:r>
              <a:rPr lang="en-US" dirty="0"/>
              <a:t>1989	4Mbit</a:t>
            </a:r>
            <a:endParaRPr lang="en-US" dirty="0"/>
          </a:p>
          <a:p>
            <a:r>
              <a:rPr lang="en-US" dirty="0"/>
              <a:t>1992	16Mbit</a:t>
            </a:r>
            <a:endParaRPr lang="en-US" dirty="0"/>
          </a:p>
          <a:p>
            <a:r>
              <a:rPr lang="en-US" dirty="0"/>
              <a:t>1996	64Mbit</a:t>
            </a:r>
            <a:endParaRPr lang="en-US" dirty="0"/>
          </a:p>
          <a:p>
            <a:r>
              <a:rPr lang="en-US" dirty="0"/>
              <a:t>1998	128Mbit</a:t>
            </a:r>
            <a:endParaRPr lang="en-US" dirty="0"/>
          </a:p>
          <a:p>
            <a:r>
              <a:rPr lang="en-US" dirty="0"/>
              <a:t>2000	256Mbit</a:t>
            </a:r>
            <a:endParaRPr lang="en-US" dirty="0"/>
          </a:p>
          <a:p>
            <a:r>
              <a:rPr lang="en-US" dirty="0"/>
              <a:t>2002	512Mbit</a:t>
            </a:r>
            <a:endParaRPr lang="en-US" dirty="0"/>
          </a:p>
          <a:p>
            <a:r>
              <a:rPr lang="en-US" dirty="0"/>
              <a:t>2004	1Gbit</a:t>
            </a:r>
            <a:endParaRPr lang="en-US" dirty="0"/>
          </a:p>
          <a:p>
            <a:r>
              <a:rPr lang="en-US" dirty="0"/>
              <a:t>2006	2Gbit</a:t>
            </a:r>
            <a:endParaRPr lang="en-US" dirty="0"/>
          </a:p>
          <a:p>
            <a:r>
              <a:rPr lang="en-US" dirty="0"/>
              <a:t>2009	4Gbit</a:t>
            </a:r>
            <a:endParaRPr lang="en-US" dirty="0"/>
          </a:p>
          <a:p>
            <a:r>
              <a:rPr lang="en-US" dirty="0"/>
              <a:t>…</a:t>
            </a:r>
            <a:endParaRPr lang="en-US" dirty="0"/>
          </a:p>
          <a:p>
            <a:r>
              <a:rPr lang="en-US" dirty="0">
                <a:solidFill>
                  <a:srgbClr val="FF0000"/>
                </a:solidFill>
              </a:rPr>
              <a:t>2014	12Gbit</a:t>
            </a:r>
            <a:endParaRPr lang="en-US" dirty="0">
              <a:solidFill>
                <a:srgbClr val="FF0000"/>
              </a:solidFill>
            </a:endParaRPr>
          </a:p>
          <a:p>
            <a:r>
              <a:rPr lang="en-US" dirty="0">
                <a:solidFill>
                  <a:srgbClr val="FF0000"/>
                </a:solidFill>
              </a:rPr>
              <a:t>2016	16Gbit</a:t>
            </a:r>
            <a:endParaRPr lang="en-US" dirty="0">
              <a:solidFill>
                <a:srgbClr val="FF0000"/>
              </a:solidFill>
            </a:endParaRPr>
          </a:p>
          <a:p>
            <a:endParaRPr lang="en-US" dirty="0"/>
          </a:p>
        </p:txBody>
      </p:sp>
      <p:sp>
        <p:nvSpPr>
          <p:cNvPr id="12" name="TextBox 11"/>
          <p:cNvSpPr txBox="1"/>
          <p:nvPr/>
        </p:nvSpPr>
        <p:spPr>
          <a:xfrm>
            <a:off x="4560501" y="5882597"/>
            <a:ext cx="4267200" cy="646331"/>
          </a:xfrm>
          <a:prstGeom prst="rect">
            <a:avLst/>
          </a:prstGeom>
          <a:noFill/>
        </p:spPr>
        <p:txBody>
          <a:bodyPr wrap="square" rtlCol="0">
            <a:spAutoFit/>
          </a:bodyPr>
          <a:lstStyle/>
          <a:p>
            <a:r>
              <a:rPr lang="en-US" dirty="0">
                <a:solidFill>
                  <a:srgbClr val="2003F3"/>
                </a:solidFill>
              </a:rPr>
              <a:t>Programmer interested on small memory optimization,  30 years ago.</a:t>
            </a:r>
            <a:endParaRPr lang="en-US" dirty="0">
              <a:solidFill>
                <a:srgbClr val="2003F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1007266"/>
            <a:ext cx="8642350" cy="745334"/>
          </a:xfrm>
        </p:spPr>
        <p:txBody>
          <a:bodyPr>
            <a:normAutofit/>
          </a:bodyPr>
          <a:lstStyle/>
          <a:p>
            <a:r>
              <a:rPr lang="en-US" sz="2400" dirty="0"/>
              <a:t>35 years of Microprocessor Trend</a:t>
            </a:r>
            <a:endParaRPr lang="en-US" sz="2400"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pic>
        <p:nvPicPr>
          <p:cNvPr id="8" name="Picture 7"/>
          <p:cNvPicPr>
            <a:picLocks noChangeAspect="1"/>
          </p:cNvPicPr>
          <p:nvPr/>
        </p:nvPicPr>
        <p:blipFill>
          <a:blip r:embed="rId1"/>
          <a:stretch>
            <a:fillRect/>
          </a:stretch>
        </p:blipFill>
        <p:spPr>
          <a:xfrm>
            <a:off x="990600" y="1517903"/>
            <a:ext cx="6858000" cy="3863341"/>
          </a:xfrm>
          <a:prstGeom prst="rect">
            <a:avLst/>
          </a:prstGeom>
        </p:spPr>
      </p:pic>
      <p:sp>
        <p:nvSpPr>
          <p:cNvPr id="9" name="TextBox 8"/>
          <p:cNvSpPr txBox="1"/>
          <p:nvPr/>
        </p:nvSpPr>
        <p:spPr>
          <a:xfrm>
            <a:off x="381000" y="5284022"/>
            <a:ext cx="563880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 Single-thread Performance trend changes</a:t>
            </a:r>
            <a:endParaRPr lang="en-US" sz="1400" dirty="0"/>
          </a:p>
          <a:p>
            <a:pPr marL="742950" lvl="1" indent="-285750">
              <a:buFont typeface="Arial" panose="020B0604020202020204" pitchFamily="34" charset="0"/>
              <a:buChar char="•"/>
            </a:pPr>
            <a:r>
              <a:rPr lang="en-US" sz="1400" dirty="0"/>
              <a:t>VAX:	1.25x/y 	1978 to 1986</a:t>
            </a:r>
            <a:endParaRPr lang="en-US" sz="1400" dirty="0"/>
          </a:p>
          <a:p>
            <a:pPr marL="742950" lvl="1" indent="-285750">
              <a:buFont typeface="Arial" panose="020B0604020202020204" pitchFamily="34" charset="0"/>
              <a:buChar char="•"/>
            </a:pPr>
            <a:r>
              <a:rPr lang="en-US" sz="1400" dirty="0"/>
              <a:t>RISC+x86:	1.52x/y 	1986 to 2002</a:t>
            </a:r>
            <a:endParaRPr lang="en-US" sz="1400" dirty="0"/>
          </a:p>
          <a:p>
            <a:pPr marL="742950" lvl="1" indent="-285750">
              <a:buFont typeface="Arial" panose="020B0604020202020204" pitchFamily="34" charset="0"/>
              <a:buChar char="•"/>
            </a:pPr>
            <a:r>
              <a:rPr lang="en-US" sz="1400" dirty="0"/>
              <a:t>RISC+x86:	1.20x/y 	2002 to 2006 </a:t>
            </a:r>
            <a:endParaRPr lang="en-US" sz="1400" dirty="0"/>
          </a:p>
          <a:p>
            <a:pPr marL="742950" lvl="1" indent="-285750">
              <a:buFont typeface="Arial" panose="020B0604020202020204" pitchFamily="34" charset="0"/>
              <a:buChar char="•"/>
            </a:pPr>
            <a:r>
              <a:rPr lang="en-US" altLang="zh-CN" sz="1400" dirty="0"/>
              <a:t>Single-thread Performance growth keeps slowing down now</a:t>
            </a:r>
            <a:endParaRPr lang="en-US" sz="1400" dirty="0"/>
          </a:p>
        </p:txBody>
      </p:sp>
      <p:sp>
        <p:nvSpPr>
          <p:cNvPr id="10" name="TextBox 9"/>
          <p:cNvSpPr txBox="1"/>
          <p:nvPr/>
        </p:nvSpPr>
        <p:spPr>
          <a:xfrm>
            <a:off x="4572000" y="5373736"/>
            <a:ext cx="4267200" cy="923330"/>
          </a:xfrm>
          <a:prstGeom prst="rect">
            <a:avLst/>
          </a:prstGeom>
          <a:noFill/>
        </p:spPr>
        <p:txBody>
          <a:bodyPr wrap="square" rtlCol="0">
            <a:spAutoFit/>
          </a:bodyPr>
          <a:lstStyle/>
          <a:p>
            <a:r>
              <a:rPr lang="en-US" dirty="0">
                <a:solidFill>
                  <a:srgbClr val="FF0000"/>
                </a:solidFill>
              </a:rPr>
              <a:t>Programmer interests on parallelism NOW</a:t>
            </a:r>
            <a:endParaRPr lang="en-US" dirty="0">
              <a:solidFill>
                <a:srgbClr val="FF0000"/>
              </a:solidFill>
            </a:endParaRPr>
          </a:p>
          <a:p>
            <a:r>
              <a:rPr lang="en-US" dirty="0">
                <a:solidFill>
                  <a:srgbClr val="FF0000"/>
                </a:solidFill>
              </a:rPr>
              <a:t>no mater in PMD, Cloud Computing, or SaaS.</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1007266"/>
            <a:ext cx="8642350" cy="2345534"/>
          </a:xfrm>
        </p:spPr>
        <p:txBody>
          <a:bodyPr>
            <a:normAutofit fontScale="70000" lnSpcReduction="20000"/>
          </a:bodyPr>
          <a:lstStyle/>
          <a:p>
            <a:r>
              <a:rPr lang="en-US" dirty="0"/>
              <a:t>Energy Efficiency</a:t>
            </a:r>
            <a:endParaRPr lang="en-US" dirty="0"/>
          </a:p>
          <a:p>
            <a:pPr lvl="1"/>
            <a:r>
              <a:rPr lang="en-US" dirty="0"/>
              <a:t>Surging demand for new products and the continuing existence of inefficient products will drive energy use up</a:t>
            </a:r>
            <a:endParaRPr lang="en-US" dirty="0"/>
          </a:p>
          <a:p>
            <a:pPr lvl="1"/>
            <a:r>
              <a:rPr lang="en-US" dirty="0"/>
              <a:t>Increased energy use is raising energy costs and causing </a:t>
            </a:r>
            <a:r>
              <a:rPr lang="en-US" altLang="zh-CN" dirty="0"/>
              <a:t>haze</a:t>
            </a:r>
            <a:r>
              <a:rPr lang="zh-CN" altLang="en-US" dirty="0"/>
              <a:t> </a:t>
            </a:r>
            <a:r>
              <a:rPr lang="en-US" altLang="zh-CN" dirty="0"/>
              <a:t>weather.</a:t>
            </a:r>
            <a:endParaRPr lang="en-US" altLang="zh-CN" dirty="0"/>
          </a:p>
          <a:p>
            <a:pPr lvl="1"/>
            <a:r>
              <a:rPr lang="en-US" dirty="0"/>
              <a:t>Energy efficiency will drive demand for new products</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pic>
        <p:nvPicPr>
          <p:cNvPr id="8" name="Picture 7"/>
          <p:cNvPicPr>
            <a:picLocks noChangeAspect="1"/>
          </p:cNvPicPr>
          <p:nvPr/>
        </p:nvPicPr>
        <p:blipFill>
          <a:blip r:embed="rId1"/>
          <a:stretch>
            <a:fillRect/>
          </a:stretch>
        </p:blipFill>
        <p:spPr>
          <a:xfrm>
            <a:off x="457200" y="3286555"/>
            <a:ext cx="8064500" cy="3114245"/>
          </a:xfrm>
          <a:prstGeom prst="rect">
            <a:avLst/>
          </a:prstGeom>
        </p:spPr>
      </p:pic>
      <p:sp>
        <p:nvSpPr>
          <p:cNvPr id="9" name="Footer Placeholder 8"/>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Computer Technology – Dramatic Changes!</a:t>
            </a:r>
            <a:endParaRPr lang="en-US" dirty="0"/>
          </a:p>
          <a:p>
            <a:pPr lvl="1"/>
            <a:r>
              <a:rPr lang="en-US" dirty="0"/>
              <a:t>Memory</a:t>
            </a:r>
            <a:endParaRPr lang="en-US" dirty="0"/>
          </a:p>
          <a:p>
            <a:pPr lvl="2"/>
            <a:r>
              <a:rPr lang="en-US" dirty="0"/>
              <a:t>DRAM Capacity: 2x / 2 years (since 1996)</a:t>
            </a:r>
            <a:endParaRPr lang="en-US" dirty="0"/>
          </a:p>
          <a:p>
            <a:pPr lvl="3"/>
            <a:r>
              <a:rPr lang="en-US" dirty="0">
                <a:solidFill>
                  <a:srgbClr val="2003F3"/>
                </a:solidFill>
              </a:rPr>
              <a:t>64x size improvement in last decade</a:t>
            </a:r>
            <a:endParaRPr lang="en-US" dirty="0">
              <a:solidFill>
                <a:srgbClr val="2003F3"/>
              </a:solidFill>
            </a:endParaRPr>
          </a:p>
          <a:p>
            <a:pPr lvl="1"/>
            <a:r>
              <a:rPr lang="en-US" dirty="0"/>
              <a:t>Processor</a:t>
            </a:r>
            <a:endParaRPr lang="en-US" dirty="0"/>
          </a:p>
          <a:p>
            <a:pPr lvl="2"/>
            <a:r>
              <a:rPr lang="en-US" dirty="0"/>
              <a:t>Speed 2x / 1.5 years (since 1985) </a:t>
            </a:r>
            <a:r>
              <a:rPr lang="en-US" dirty="0">
                <a:solidFill>
                  <a:srgbClr val="7030A0"/>
                </a:solidFill>
              </a:rPr>
              <a:t>[slowing down]</a:t>
            </a:r>
            <a:endParaRPr lang="en-US" dirty="0">
              <a:solidFill>
                <a:srgbClr val="7030A0"/>
              </a:solidFill>
            </a:endParaRPr>
          </a:p>
          <a:p>
            <a:pPr lvl="3"/>
            <a:r>
              <a:rPr lang="en-US" dirty="0">
                <a:solidFill>
                  <a:srgbClr val="2003F3"/>
                </a:solidFill>
              </a:rPr>
              <a:t>100x performance in last decade</a:t>
            </a:r>
            <a:endParaRPr lang="en-US" dirty="0">
              <a:solidFill>
                <a:srgbClr val="2003F3"/>
              </a:solidFill>
            </a:endParaRPr>
          </a:p>
          <a:p>
            <a:pPr lvl="1"/>
            <a:r>
              <a:rPr lang="en-US" dirty="0"/>
              <a:t>Disk</a:t>
            </a:r>
            <a:endParaRPr lang="en-US" dirty="0"/>
          </a:p>
          <a:p>
            <a:pPr lvl="2"/>
            <a:r>
              <a:rPr lang="en-US" dirty="0"/>
              <a:t>Capacity: 2x / year (since 1997)</a:t>
            </a:r>
            <a:endParaRPr lang="en-US" dirty="0"/>
          </a:p>
          <a:p>
            <a:pPr lvl="3"/>
            <a:r>
              <a:rPr lang="en-US" dirty="0">
                <a:solidFill>
                  <a:srgbClr val="2003F3"/>
                </a:solidFill>
              </a:rPr>
              <a:t>250x size in last decade</a:t>
            </a:r>
            <a:endParaRPr lang="en-US" dirty="0">
              <a:solidFill>
                <a:srgbClr val="2003F3"/>
              </a:solidFill>
            </a:endParaRPr>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Why Computer </a:t>
            </a:r>
            <a:r>
              <a:rPr lang="en-US" altLang="zh-CN" dirty="0"/>
              <a:t>Organization &amp; Arch</a:t>
            </a:r>
            <a:endParaRPr lang="en-US" dirty="0"/>
          </a:p>
        </p:txBody>
      </p:sp>
      <p:sp>
        <p:nvSpPr>
          <p:cNvPr id="7" name="Content Placeholder 6"/>
          <p:cNvSpPr>
            <a:spLocks noGrp="1"/>
          </p:cNvSpPr>
          <p:nvPr>
            <p:ph sz="quarter" idx="13"/>
          </p:nvPr>
        </p:nvSpPr>
        <p:spPr/>
        <p:txBody>
          <a:bodyPr/>
          <a:lstStyle/>
          <a:p>
            <a:r>
              <a:rPr lang="en-US" sz="2400" dirty="0"/>
              <a:t>1.0</a:t>
            </a:r>
            <a:endParaRPr lang="en-US" sz="2400" dirty="0"/>
          </a:p>
        </p:txBody>
      </p:sp>
      <p:pic>
        <p:nvPicPr>
          <p:cNvPr id="8" name="Picture 2" descr="http://www.extremetech.com/wp-content/uploads/2013/12/Google-Datacenter.jpg"/>
          <p:cNvPicPr>
            <a:picLocks noChangeAspect="1"/>
          </p:cNvPicPr>
          <p:nvPr/>
        </p:nvPicPr>
        <p:blipFill>
          <a:blip r:embed="rId1"/>
          <a:stretch>
            <a:fillRect/>
          </a:stretch>
        </p:blipFill>
        <p:spPr>
          <a:xfrm>
            <a:off x="304800" y="957263"/>
            <a:ext cx="4614862" cy="2547937"/>
          </a:xfrm>
          <a:prstGeom prst="rect">
            <a:avLst/>
          </a:prstGeom>
          <a:noFill/>
          <a:ln w="9525">
            <a:noFill/>
          </a:ln>
        </p:spPr>
      </p:pic>
      <p:pic>
        <p:nvPicPr>
          <p:cNvPr id="9" name="Picture 6" descr="http://images.anandtech.com/doci/4971/4S-5173.jpg"/>
          <p:cNvPicPr>
            <a:picLocks noChangeAspect="1"/>
          </p:cNvPicPr>
          <p:nvPr/>
        </p:nvPicPr>
        <p:blipFill>
          <a:blip r:embed="rId2"/>
          <a:stretch>
            <a:fillRect/>
          </a:stretch>
        </p:blipFill>
        <p:spPr>
          <a:xfrm>
            <a:off x="5018087" y="957263"/>
            <a:ext cx="3860800" cy="2547937"/>
          </a:xfrm>
          <a:prstGeom prst="rect">
            <a:avLst/>
          </a:prstGeom>
          <a:noFill/>
          <a:ln w="9525">
            <a:noFill/>
          </a:ln>
        </p:spPr>
      </p:pic>
      <p:pic>
        <p:nvPicPr>
          <p:cNvPr id="10" name="Picture 7" descr="Image result for uber self driving car"/>
          <p:cNvPicPr>
            <a:picLocks noChangeAspect="1"/>
          </p:cNvPicPr>
          <p:nvPr/>
        </p:nvPicPr>
        <p:blipFill>
          <a:blip r:embed="rId3"/>
          <a:stretch>
            <a:fillRect/>
          </a:stretch>
        </p:blipFill>
        <p:spPr>
          <a:xfrm>
            <a:off x="2274887" y="3608387"/>
            <a:ext cx="4816475" cy="2640013"/>
          </a:xfrm>
          <a:prstGeom prst="rect">
            <a:avLst/>
          </a:prstGeom>
          <a:noFill/>
          <a:ln w="9525">
            <a:noFill/>
          </a:ln>
        </p:spPr>
      </p:pic>
      <p:sp>
        <p:nvSpPr>
          <p:cNvPr id="11" name="TextBox 1"/>
          <p:cNvSpPr txBox="1"/>
          <p:nvPr/>
        </p:nvSpPr>
        <p:spPr>
          <a:xfrm>
            <a:off x="2890837" y="6230620"/>
            <a:ext cx="2979738" cy="2778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en-US" sz="1200" dirty="0">
                <a:latin typeface="Calibri" panose="020F0502020204030204" charset="0"/>
                <a:ea typeface="Calibri" panose="020F0502020204030204" charset="0"/>
              </a:rPr>
              <a:t>Image credits: uber, extremetech, anandtech</a:t>
            </a:r>
            <a:endParaRPr lang="en-US" altLang="en-US" sz="1200" dirty="0">
              <a:latin typeface="Calibri" panose="020F0502020204030204" charset="0"/>
              <a:ea typeface="Calibri" panose="020F0502020204030204" charset="0"/>
            </a:endParaRPr>
          </a:p>
        </p:txBody>
      </p:sp>
      <p:sp>
        <p:nvSpPr>
          <p:cNvPr id="12" name="Footer Placeholder 11"/>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Computer Technology – Dramatic Changes!</a:t>
            </a:r>
            <a:endParaRPr lang="en-US" dirty="0"/>
          </a:p>
          <a:p>
            <a:endParaRPr lang="en-US" dirty="0"/>
          </a:p>
          <a:p>
            <a:pPr lvl="1"/>
            <a:r>
              <a:rPr lang="en-US" dirty="0"/>
              <a:t>State-of-the-art PC when you graduate:</a:t>
            </a:r>
            <a:endParaRPr lang="en-US" dirty="0"/>
          </a:p>
          <a:p>
            <a:pPr lvl="2"/>
            <a:r>
              <a:rPr lang="en-US" dirty="0"/>
              <a:t>Processor clock speed:		4,000 </a:t>
            </a:r>
            <a:r>
              <a:rPr lang="en-US" dirty="0">
                <a:solidFill>
                  <a:srgbClr val="FF0000"/>
                </a:solidFill>
              </a:rPr>
              <a:t>Mega</a:t>
            </a:r>
            <a:r>
              <a:rPr lang="en-US" dirty="0"/>
              <a:t> Hertz</a:t>
            </a:r>
            <a:br>
              <a:rPr lang="en-US" dirty="0"/>
            </a:br>
            <a:r>
              <a:rPr lang="en-US" dirty="0"/>
              <a:t>					(4.0 </a:t>
            </a:r>
            <a:r>
              <a:rPr lang="en-US" dirty="0">
                <a:solidFill>
                  <a:srgbClr val="2003F3"/>
                </a:solidFill>
              </a:rPr>
              <a:t>Giga</a:t>
            </a:r>
            <a:r>
              <a:rPr lang="en-US" dirty="0"/>
              <a:t> Hertz)</a:t>
            </a:r>
            <a:endParaRPr lang="en-US" dirty="0"/>
          </a:p>
          <a:p>
            <a:pPr lvl="2"/>
            <a:r>
              <a:rPr lang="en-US" dirty="0"/>
              <a:t>Memory capacity:			65,536 </a:t>
            </a:r>
            <a:r>
              <a:rPr lang="en-US" dirty="0" err="1">
                <a:solidFill>
                  <a:srgbClr val="FF0000"/>
                </a:solidFill>
              </a:rPr>
              <a:t>Me</a:t>
            </a:r>
            <a:r>
              <a:rPr lang="en-US" u="sng" dirty="0" err="1">
                <a:solidFill>
                  <a:srgbClr val="FF0000"/>
                </a:solidFill>
              </a:rPr>
              <a:t>bi</a:t>
            </a:r>
            <a:r>
              <a:rPr lang="en-US" dirty="0">
                <a:solidFill>
                  <a:srgbClr val="FF0000"/>
                </a:solidFill>
              </a:rPr>
              <a:t> </a:t>
            </a:r>
            <a:r>
              <a:rPr lang="en-US" dirty="0"/>
              <a:t>Bytes</a:t>
            </a:r>
            <a:br>
              <a:rPr lang="en-US" dirty="0"/>
            </a:br>
            <a:r>
              <a:rPr lang="en-US" dirty="0"/>
              <a:t>					(64.0 </a:t>
            </a:r>
            <a:r>
              <a:rPr lang="en-US" dirty="0" err="1">
                <a:solidFill>
                  <a:srgbClr val="2003F3"/>
                </a:solidFill>
              </a:rPr>
              <a:t>Gi</a:t>
            </a:r>
            <a:r>
              <a:rPr lang="en-US" u="sng" dirty="0" err="1">
                <a:solidFill>
                  <a:srgbClr val="2003F3"/>
                </a:solidFill>
              </a:rPr>
              <a:t>bi</a:t>
            </a:r>
            <a:r>
              <a:rPr lang="en-US" dirty="0">
                <a:solidFill>
                  <a:srgbClr val="2003F3"/>
                </a:solidFill>
              </a:rPr>
              <a:t> </a:t>
            </a:r>
            <a:r>
              <a:rPr lang="en-US" dirty="0"/>
              <a:t>Bytes)</a:t>
            </a:r>
            <a:endParaRPr lang="en-US" dirty="0"/>
          </a:p>
          <a:p>
            <a:pPr lvl="2"/>
            <a:r>
              <a:rPr lang="en-US" dirty="0"/>
              <a:t>Disk Capacity:			4,000 </a:t>
            </a:r>
            <a:r>
              <a:rPr lang="en-US" dirty="0">
                <a:solidFill>
                  <a:srgbClr val="2003F3"/>
                </a:solidFill>
              </a:rPr>
              <a:t>Giga </a:t>
            </a:r>
            <a:r>
              <a:rPr lang="en-US" dirty="0"/>
              <a:t>Bytes</a:t>
            </a:r>
            <a:br>
              <a:rPr lang="en-US" dirty="0"/>
            </a:br>
            <a:r>
              <a:rPr lang="en-US" dirty="0"/>
              <a:t>					(4.0 </a:t>
            </a:r>
            <a:r>
              <a:rPr lang="en-US" dirty="0">
                <a:solidFill>
                  <a:srgbClr val="00B050"/>
                </a:solidFill>
              </a:rPr>
              <a:t>Tera</a:t>
            </a:r>
            <a:r>
              <a:rPr lang="en-US" dirty="0"/>
              <a:t> Bytes)</a:t>
            </a:r>
            <a:endParaRPr lang="en-US" dirty="0"/>
          </a:p>
          <a:p>
            <a:pPr lvl="2"/>
            <a:r>
              <a:rPr lang="en-US" dirty="0"/>
              <a:t>Units!  </a:t>
            </a:r>
            <a:r>
              <a:rPr lang="en-US" dirty="0">
                <a:solidFill>
                  <a:srgbClr val="FF0000"/>
                </a:solidFill>
              </a:rPr>
              <a:t>Mega</a:t>
            </a:r>
            <a:r>
              <a:rPr lang="en-US" dirty="0"/>
              <a:t> =&gt; </a:t>
            </a:r>
            <a:r>
              <a:rPr lang="en-US" dirty="0">
                <a:solidFill>
                  <a:srgbClr val="2003F3"/>
                </a:solidFill>
              </a:rPr>
              <a:t>Giga</a:t>
            </a:r>
            <a:r>
              <a:rPr lang="en-US" dirty="0"/>
              <a:t>, </a:t>
            </a:r>
            <a:r>
              <a:rPr lang="en-US" dirty="0">
                <a:solidFill>
                  <a:srgbClr val="2003F3"/>
                </a:solidFill>
              </a:rPr>
              <a:t>Giga</a:t>
            </a:r>
            <a:r>
              <a:rPr lang="en-US" dirty="0"/>
              <a:t> =&gt; </a:t>
            </a:r>
            <a:r>
              <a:rPr lang="en-US" dirty="0">
                <a:solidFill>
                  <a:srgbClr val="00B050"/>
                </a:solidFill>
              </a:rPr>
              <a:t>Tera</a:t>
            </a:r>
            <a:br>
              <a:rPr lang="en-US" dirty="0"/>
            </a:br>
            <a:r>
              <a:rPr lang="en-US" dirty="0"/>
              <a:t>(</a:t>
            </a:r>
            <a:r>
              <a:rPr lang="en-US" dirty="0">
                <a:solidFill>
                  <a:srgbClr val="00B050"/>
                </a:solidFill>
              </a:rPr>
              <a:t>Tera</a:t>
            </a:r>
            <a:r>
              <a:rPr lang="en-US" dirty="0"/>
              <a:t> =&gt; </a:t>
            </a:r>
            <a:r>
              <a:rPr lang="en-US" dirty="0">
                <a:solidFill>
                  <a:srgbClr val="7030A0"/>
                </a:solidFill>
              </a:rPr>
              <a:t>Peta</a:t>
            </a:r>
            <a:r>
              <a:rPr lang="en-US" dirty="0"/>
              <a:t>, </a:t>
            </a:r>
            <a:r>
              <a:rPr lang="en-US" dirty="0">
                <a:solidFill>
                  <a:srgbClr val="7030A0"/>
                </a:solidFill>
              </a:rPr>
              <a:t>Peta</a:t>
            </a:r>
            <a:r>
              <a:rPr lang="en-US" dirty="0"/>
              <a:t> =&gt; </a:t>
            </a:r>
            <a:r>
              <a:rPr lang="en-US" dirty="0" err="1">
                <a:solidFill>
                  <a:srgbClr val="FFC000"/>
                </a:solidFill>
              </a:rPr>
              <a:t>Exa</a:t>
            </a:r>
            <a:r>
              <a:rPr lang="en-US" dirty="0"/>
              <a:t>, </a:t>
            </a:r>
            <a:br>
              <a:rPr lang="en-US" dirty="0"/>
            </a:br>
            <a:r>
              <a:rPr lang="en-US" dirty="0" err="1">
                <a:solidFill>
                  <a:srgbClr val="FFC000"/>
                </a:solidFill>
              </a:rPr>
              <a:t>Exa</a:t>
            </a:r>
            <a:r>
              <a:rPr lang="en-US" dirty="0">
                <a:solidFill>
                  <a:srgbClr val="FFC000"/>
                </a:solidFill>
              </a:rPr>
              <a:t> </a:t>
            </a:r>
            <a:r>
              <a:rPr lang="en-US" dirty="0"/>
              <a:t>=&gt; </a:t>
            </a:r>
            <a:r>
              <a:rPr lang="en-US" dirty="0" err="1">
                <a:solidFill>
                  <a:schemeClr val="bg1">
                    <a:lumMod val="50000"/>
                  </a:schemeClr>
                </a:solidFill>
              </a:rPr>
              <a:t>Zetta</a:t>
            </a:r>
            <a:r>
              <a:rPr lang="en-US" dirty="0"/>
              <a:t>, </a:t>
            </a:r>
            <a:r>
              <a:rPr lang="en-US" dirty="0" err="1">
                <a:solidFill>
                  <a:schemeClr val="bg1">
                    <a:lumMod val="50000"/>
                  </a:schemeClr>
                </a:solidFill>
              </a:rPr>
              <a:t>Zetta</a:t>
            </a:r>
            <a:r>
              <a:rPr lang="en-US" dirty="0">
                <a:solidFill>
                  <a:schemeClr val="bg1">
                    <a:lumMod val="50000"/>
                  </a:schemeClr>
                </a:solidFill>
                <a:sym typeface="Wingdings" panose="05000000000000000000"/>
              </a:rPr>
              <a:t> </a:t>
            </a:r>
            <a:r>
              <a:rPr lang="en-US" dirty="0">
                <a:sym typeface="Wingdings" panose="05000000000000000000"/>
              </a:rPr>
              <a:t>=&gt; </a:t>
            </a:r>
            <a:r>
              <a:rPr lang="en-US" dirty="0" err="1">
                <a:solidFill>
                  <a:srgbClr val="C00000"/>
                </a:solidFill>
                <a:sym typeface="Wingdings" panose="05000000000000000000"/>
              </a:rPr>
              <a:t>Yotta</a:t>
            </a:r>
            <a:r>
              <a:rPr lang="en-US" dirty="0">
                <a:solidFill>
                  <a:srgbClr val="C00000"/>
                </a:solidFill>
                <a:sym typeface="Wingdings" panose="05000000000000000000"/>
              </a:rPr>
              <a:t> = 10</a:t>
            </a:r>
            <a:r>
              <a:rPr lang="en-US" baseline="30000" dirty="0">
                <a:solidFill>
                  <a:srgbClr val="C00000"/>
                </a:solidFill>
                <a:sym typeface="Wingdings" panose="05000000000000000000"/>
              </a:rPr>
              <a:t>24</a:t>
            </a:r>
            <a:r>
              <a:rPr lang="en-US" dirty="0">
                <a:sym typeface="Wingdings" panose="05000000000000000000"/>
              </a:rPr>
              <a:t>)</a:t>
            </a:r>
            <a:endParaRPr lang="en-US" baseline="30000" dirty="0"/>
          </a:p>
          <a:p>
            <a:pPr lvl="2"/>
            <a:endParaRPr lang="en-US" dirty="0"/>
          </a:p>
          <a:p>
            <a:pPr lvl="2"/>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sp>
        <p:nvSpPr>
          <p:cNvPr id="8" name="TextBox 7"/>
          <p:cNvSpPr txBox="1"/>
          <p:nvPr/>
        </p:nvSpPr>
        <p:spPr>
          <a:xfrm>
            <a:off x="0" y="1676400"/>
            <a:ext cx="9144000" cy="369332"/>
          </a:xfrm>
          <a:prstGeom prst="rect">
            <a:avLst/>
          </a:prstGeom>
          <a:solidFill>
            <a:schemeClr val="tx1"/>
          </a:solidFill>
        </p:spPr>
        <p:txBody>
          <a:bodyPr wrap="square" rtlCol="0">
            <a:spAutoFit/>
          </a:bodyPr>
          <a:lstStyle/>
          <a:p>
            <a:pPr algn="ctr"/>
            <a:r>
              <a:rPr lang="en-US" b="1" i="1" dirty="0">
                <a:solidFill>
                  <a:schemeClr val="bg1"/>
                </a:solidFill>
              </a:rPr>
              <a:t>You just learned the difference between (Kilo, Mega, …) and (</a:t>
            </a:r>
            <a:r>
              <a:rPr lang="en-US" b="1" i="1" dirty="0" err="1">
                <a:solidFill>
                  <a:schemeClr val="bg1"/>
                </a:solidFill>
              </a:rPr>
              <a:t>Kibi</a:t>
            </a:r>
            <a:r>
              <a:rPr lang="en-US" b="1" i="1" dirty="0">
                <a:solidFill>
                  <a:schemeClr val="bg1"/>
                </a:solidFill>
              </a:rPr>
              <a:t>, </a:t>
            </a:r>
            <a:r>
              <a:rPr lang="en-US" b="1" i="1" dirty="0" err="1">
                <a:solidFill>
                  <a:schemeClr val="bg1"/>
                </a:solidFill>
              </a:rPr>
              <a:t>Mebi</a:t>
            </a:r>
            <a:r>
              <a:rPr lang="en-US" b="1" i="1" dirty="0">
                <a:solidFill>
                  <a:schemeClr val="bg1"/>
                </a:solidFill>
              </a:rPr>
              <a:t>, …)!</a:t>
            </a:r>
            <a:endParaRPr lang="en-US" b="1" i="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250825" y="2362200"/>
          <a:ext cx="8642349" cy="3235960"/>
        </p:xfrm>
        <a:graphic>
          <a:graphicData uri="http://schemas.openxmlformats.org/drawingml/2006/table">
            <a:tbl>
              <a:tblPr firstRow="1" bandRow="1">
                <a:tableStyleId>{5C22544A-7EE6-4342-B048-85BDC9FD1C3A}</a:tableStyleId>
              </a:tblPr>
              <a:tblGrid>
                <a:gridCol w="2880783"/>
                <a:gridCol w="2880783"/>
                <a:gridCol w="2880783"/>
              </a:tblGrid>
              <a:tr h="370840">
                <a:tc>
                  <a:txBody>
                    <a:bodyPr/>
                    <a:lstStyle/>
                    <a:p>
                      <a:r>
                        <a:rPr lang="en-US" altLang="zh-CN" dirty="0"/>
                        <a:t>Decades</a:t>
                      </a:r>
                      <a:endParaRPr lang="en-US" dirty="0"/>
                    </a:p>
                  </a:txBody>
                  <a:tcPr/>
                </a:tc>
                <a:tc>
                  <a:txBody>
                    <a:bodyPr/>
                    <a:lstStyle/>
                    <a:p>
                      <a:r>
                        <a:rPr lang="en-US" dirty="0"/>
                        <a:t>Minimum</a:t>
                      </a:r>
                      <a:r>
                        <a:rPr lang="en-US" baseline="0" dirty="0"/>
                        <a:t> </a:t>
                      </a:r>
                      <a:r>
                        <a:rPr lang="en-US" dirty="0"/>
                        <a:t>Price</a:t>
                      </a:r>
                      <a:endParaRPr lang="en-US" dirty="0"/>
                    </a:p>
                  </a:txBody>
                  <a:tcPr/>
                </a:tc>
                <a:tc>
                  <a:txBody>
                    <a:bodyPr/>
                    <a:lstStyle/>
                    <a:p>
                      <a:r>
                        <a:rPr lang="en-US" dirty="0"/>
                        <a:t>Features</a:t>
                      </a:r>
                      <a:endParaRPr lang="en-US" dirty="0"/>
                    </a:p>
                  </a:txBody>
                  <a:tcPr/>
                </a:tc>
              </a:tr>
              <a:tr h="370840">
                <a:tc>
                  <a:txBody>
                    <a:bodyPr/>
                    <a:lstStyle/>
                    <a:p>
                      <a:r>
                        <a:rPr lang="en-US" dirty="0"/>
                        <a:t>60s</a:t>
                      </a:r>
                      <a:endParaRPr lang="en-US" dirty="0"/>
                    </a:p>
                  </a:txBody>
                  <a:tcPr/>
                </a:tc>
                <a:tc>
                  <a:txBody>
                    <a:bodyPr/>
                    <a:lstStyle/>
                    <a:p>
                      <a:r>
                        <a:rPr lang="en-US" dirty="0"/>
                        <a:t>$millions</a:t>
                      </a:r>
                      <a:endParaRPr lang="en-US" dirty="0"/>
                    </a:p>
                  </a:txBody>
                  <a:tcPr/>
                </a:tc>
                <a:tc>
                  <a:txBody>
                    <a:bodyPr/>
                    <a:lstStyle/>
                    <a:p>
                      <a:r>
                        <a:rPr lang="en-US" altLang="zh-CN" dirty="0"/>
                        <a:t>M</a:t>
                      </a:r>
                      <a:r>
                        <a:rPr lang="en-US" dirty="0"/>
                        <a:t>ainframes Computers</a:t>
                      </a:r>
                      <a:endParaRPr lang="en-US" dirty="0"/>
                    </a:p>
                  </a:txBody>
                  <a:tcPr/>
                </a:tc>
              </a:tr>
              <a:tr h="370840">
                <a:tc>
                  <a:txBody>
                    <a:bodyPr/>
                    <a:lstStyle/>
                    <a:p>
                      <a:r>
                        <a:rPr lang="en-US" altLang="zh-CN" dirty="0"/>
                        <a:t>70s</a:t>
                      </a:r>
                      <a:endParaRPr lang="en-US" dirty="0"/>
                    </a:p>
                  </a:txBody>
                  <a:tcPr/>
                </a:tc>
                <a:tc>
                  <a:txBody>
                    <a:bodyPr/>
                    <a:lstStyle/>
                    <a:p>
                      <a:r>
                        <a:rPr lang="en-US" dirty="0"/>
                        <a:t>$10K-100K</a:t>
                      </a:r>
                      <a:endParaRPr lang="en-US" dirty="0"/>
                    </a:p>
                  </a:txBody>
                  <a:tcPr/>
                </a:tc>
                <a:tc>
                  <a:txBody>
                    <a:bodyPr/>
                    <a:lstStyle/>
                    <a:p>
                      <a:r>
                        <a:rPr lang="en-US" dirty="0"/>
                        <a:t>Minicomputer</a:t>
                      </a:r>
                      <a:endParaRPr lang="en-US" dirty="0"/>
                    </a:p>
                  </a:txBody>
                  <a:tcPr/>
                </a:tc>
              </a:tr>
              <a:tr h="370840">
                <a:tc>
                  <a:txBody>
                    <a:bodyPr/>
                    <a:lstStyle/>
                    <a:p>
                      <a:r>
                        <a:rPr lang="en-US" dirty="0"/>
                        <a:t>80s</a:t>
                      </a:r>
                      <a:endParaRPr lang="en-US" dirty="0"/>
                    </a:p>
                  </a:txBody>
                  <a:tcPr/>
                </a:tc>
                <a:tc>
                  <a:txBody>
                    <a:bodyPr/>
                    <a:lstStyle/>
                    <a:p>
                      <a:r>
                        <a:rPr lang="en-US" dirty="0"/>
                        <a:t>$10K</a:t>
                      </a:r>
                      <a:endParaRPr lang="en-US" dirty="0"/>
                    </a:p>
                  </a:txBody>
                  <a:tcPr/>
                </a:tc>
                <a:tc>
                  <a:txBody>
                    <a:bodyPr/>
                    <a:lstStyle/>
                    <a:p>
                      <a:r>
                        <a:rPr lang="en-US" dirty="0"/>
                        <a:t>Workstations</a:t>
                      </a:r>
                      <a:r>
                        <a:rPr lang="en-US" baseline="0" dirty="0"/>
                        <a:t> &amp; PCs</a:t>
                      </a:r>
                      <a:endParaRPr lang="en-US" dirty="0"/>
                    </a:p>
                  </a:txBody>
                  <a:tcPr/>
                </a:tc>
              </a:tr>
              <a:tr h="370840">
                <a:tc>
                  <a:txBody>
                    <a:bodyPr/>
                    <a:lstStyle/>
                    <a:p>
                      <a:r>
                        <a:rPr lang="en-US" dirty="0"/>
                        <a:t>90s</a:t>
                      </a:r>
                      <a:endParaRPr lang="en-US" dirty="0"/>
                    </a:p>
                  </a:txBody>
                  <a:tcPr/>
                </a:tc>
                <a:tc>
                  <a:txBody>
                    <a:bodyPr/>
                    <a:lstStyle/>
                    <a:p>
                      <a:r>
                        <a:rPr lang="en-US" dirty="0"/>
                        <a:t>$1K</a:t>
                      </a:r>
                      <a:endParaRPr lang="en-US" dirty="0"/>
                    </a:p>
                  </a:txBody>
                  <a:tcPr/>
                </a:tc>
                <a:tc>
                  <a:txBody>
                    <a:bodyPr/>
                    <a:lstStyle/>
                    <a:p>
                      <a:r>
                        <a:rPr lang="en-US" dirty="0"/>
                        <a:t>Internet</a:t>
                      </a:r>
                      <a:r>
                        <a:rPr lang="en-US" baseline="0" dirty="0"/>
                        <a:t> PCs</a:t>
                      </a:r>
                      <a:endParaRPr lang="en-US" baseline="0" dirty="0"/>
                    </a:p>
                  </a:txBody>
                  <a:tcPr/>
                </a:tc>
              </a:tr>
              <a:tr h="370840">
                <a:tc>
                  <a:txBody>
                    <a:bodyPr/>
                    <a:lstStyle/>
                    <a:p>
                      <a:r>
                        <a:rPr lang="en-US" dirty="0"/>
                        <a:t>00s</a:t>
                      </a:r>
                      <a:endParaRPr lang="en-US" dirty="0"/>
                    </a:p>
                  </a:txBody>
                  <a:tcPr/>
                </a:tc>
                <a:tc>
                  <a:txBody>
                    <a:bodyPr/>
                    <a:lstStyle/>
                    <a:p>
                      <a:r>
                        <a:rPr lang="en-US" dirty="0"/>
                        <a:t>$100s</a:t>
                      </a:r>
                      <a:endParaRPr lang="en-US" dirty="0"/>
                    </a:p>
                  </a:txBody>
                  <a:tcPr/>
                </a:tc>
                <a:tc>
                  <a:txBody>
                    <a:bodyPr/>
                    <a:lstStyle/>
                    <a:p>
                      <a:r>
                        <a:rPr lang="en-US" dirty="0"/>
                        <a:t>PDA, Cell Phones</a:t>
                      </a:r>
                      <a:endParaRPr lang="en-US" dirty="0"/>
                    </a:p>
                  </a:txBody>
                  <a:tcPr/>
                </a:tc>
              </a:tr>
              <a:tr h="370840">
                <a:tc>
                  <a:txBody>
                    <a:bodyPr/>
                    <a:lstStyle/>
                    <a:p>
                      <a:r>
                        <a:rPr lang="en-US" dirty="0"/>
                        <a:t>10s</a:t>
                      </a:r>
                      <a:endParaRPr lang="en-US" dirty="0"/>
                    </a:p>
                  </a:txBody>
                  <a:tcPr/>
                </a:tc>
                <a:tc>
                  <a:txBody>
                    <a:bodyPr/>
                    <a:lstStyle/>
                    <a:p>
                      <a:r>
                        <a:rPr lang="en-US" dirty="0"/>
                        <a:t>$10</a:t>
                      </a:r>
                      <a:endParaRPr lang="en-US" dirty="0"/>
                    </a:p>
                  </a:txBody>
                  <a:tcPr/>
                </a:tc>
                <a:tc>
                  <a:txBody>
                    <a:bodyPr/>
                    <a:lstStyle/>
                    <a:p>
                      <a:r>
                        <a:rPr lang="en-US" dirty="0"/>
                        <a:t>Tablets,</a:t>
                      </a:r>
                      <a:r>
                        <a:rPr lang="en-US" baseline="0" dirty="0"/>
                        <a:t> Clouds, Wearable,…</a:t>
                      </a:r>
                      <a:endParaRPr lang="en-US" dirty="0"/>
                    </a:p>
                  </a:txBody>
                  <a:tcPr/>
                </a:tc>
              </a:tr>
              <a:tr h="370840">
                <a:tc>
                  <a:txBody>
                    <a:bodyPr/>
                    <a:lstStyle/>
                    <a:p>
                      <a:r>
                        <a:rPr lang="en-US" dirty="0"/>
                        <a:t>??</a:t>
                      </a:r>
                      <a:endParaRPr lang="en-US" dirty="0"/>
                    </a:p>
                  </a:txBody>
                  <a:tcPr/>
                </a:tc>
                <a:tc>
                  <a:txBody>
                    <a:bodyPr/>
                    <a:lstStyle/>
                    <a:p>
                      <a:r>
                        <a:rPr lang="en-US" dirty="0"/>
                        <a:t>?</a:t>
                      </a:r>
                      <a:endParaRPr lang="en-US" dirty="0"/>
                    </a:p>
                  </a:txBody>
                  <a:tcPr/>
                </a:tc>
                <a:tc>
                  <a:txBody>
                    <a:bodyPr/>
                    <a:lstStyle/>
                    <a:p>
                      <a:r>
                        <a:rPr lang="en-US" dirty="0"/>
                        <a:t>Carbon,</a:t>
                      </a:r>
                      <a:r>
                        <a:rPr lang="en-US" baseline="0" dirty="0"/>
                        <a:t> </a:t>
                      </a:r>
                      <a:r>
                        <a:rPr lang="en-US" dirty="0"/>
                        <a:t>DNA, Quantum</a:t>
                      </a:r>
                      <a:r>
                        <a:rPr lang="en-US" baseline="0" dirty="0"/>
                        <a:t>, Bio?</a:t>
                      </a:r>
                      <a:endParaRPr lang="en-US" dirty="0"/>
                    </a:p>
                  </a:txBody>
                  <a:tcPr/>
                </a:tc>
              </a:tr>
            </a:tbl>
          </a:graphicData>
        </a:graphic>
      </p:graphicFrame>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sp>
        <p:nvSpPr>
          <p:cNvPr id="8" name="TextBox 7"/>
          <p:cNvSpPr txBox="1"/>
          <p:nvPr/>
        </p:nvSpPr>
        <p:spPr>
          <a:xfrm>
            <a:off x="378583" y="1066800"/>
            <a:ext cx="8386834" cy="800219"/>
          </a:xfrm>
          <a:prstGeom prst="rect">
            <a:avLst/>
          </a:prstGeom>
          <a:noFill/>
        </p:spPr>
        <p:txBody>
          <a:bodyPr wrap="square" rtlCol="0">
            <a:spAutoFit/>
          </a:bodyPr>
          <a:lstStyle/>
          <a:p>
            <a:r>
              <a:rPr lang="en-US" sz="2800" b="1" i="1" dirty="0">
                <a:solidFill>
                  <a:srgbClr val="FF0000"/>
                </a:solidFill>
              </a:rPr>
              <a:t>A new class emerges and some die every decade.</a:t>
            </a:r>
            <a:endParaRPr lang="en-US" sz="2800" b="1" i="1" dirty="0">
              <a:solidFill>
                <a:srgbClr val="FF0000"/>
              </a:solidFill>
            </a:endParaRPr>
          </a:p>
          <a:p>
            <a:pPr algn="r"/>
            <a:r>
              <a:rPr lang="en-US" b="1" i="1" dirty="0">
                <a:solidFill>
                  <a:srgbClr val="2003F3"/>
                </a:solidFill>
              </a:rPr>
              <a:t>Bell’s Law of Computer Classes</a:t>
            </a:r>
            <a:endParaRPr lang="en-US" b="1" i="1" dirty="0">
              <a:solidFill>
                <a:srgbClr val="2003F3"/>
              </a:solidFill>
            </a:endParaRPr>
          </a:p>
        </p:txBody>
      </p:sp>
      <p:sp>
        <p:nvSpPr>
          <p:cNvPr id="10" name="TextBox 9"/>
          <p:cNvSpPr txBox="1"/>
          <p:nvPr/>
        </p:nvSpPr>
        <p:spPr>
          <a:xfrm>
            <a:off x="457200" y="5786755"/>
            <a:ext cx="8060690" cy="381000"/>
          </a:xfrm>
          <a:prstGeom prst="rect">
            <a:avLst/>
          </a:prstGeom>
          <a:noFill/>
        </p:spPr>
        <p:txBody>
          <a:bodyPr wrap="square" rtlCol="0">
            <a:spAutoFit/>
          </a:bodyPr>
          <a:lstStyle/>
          <a:p>
            <a:r>
              <a:rPr lang="en-US" dirty="0"/>
              <a:t>New Computer </a:t>
            </a:r>
            <a:r>
              <a:rPr lang="en-US" dirty="0">
                <a:sym typeface="Wingdings" panose="05000000000000000000"/>
              </a:rPr>
              <a:t> New Applications  Emerging Industries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sp>
        <p:nvSpPr>
          <p:cNvPr id="8" name="TextBox 7"/>
          <p:cNvSpPr txBox="1"/>
          <p:nvPr/>
        </p:nvSpPr>
        <p:spPr>
          <a:xfrm>
            <a:off x="378583" y="1066800"/>
            <a:ext cx="8386834" cy="800219"/>
          </a:xfrm>
          <a:prstGeom prst="rect">
            <a:avLst/>
          </a:prstGeom>
          <a:noFill/>
        </p:spPr>
        <p:txBody>
          <a:bodyPr wrap="square" rtlCol="0">
            <a:spAutoFit/>
          </a:bodyPr>
          <a:lstStyle/>
          <a:p>
            <a:r>
              <a:rPr lang="en-US" sz="2800" b="1" i="1" dirty="0">
                <a:solidFill>
                  <a:srgbClr val="FF0000"/>
                </a:solidFill>
              </a:rPr>
              <a:t>A new class emerges and some die every decade.</a:t>
            </a:r>
            <a:endParaRPr lang="en-US" sz="2800" b="1" i="1" dirty="0">
              <a:solidFill>
                <a:srgbClr val="FF0000"/>
              </a:solidFill>
            </a:endParaRPr>
          </a:p>
          <a:p>
            <a:pPr algn="r"/>
            <a:r>
              <a:rPr lang="en-US" b="1" i="1" dirty="0">
                <a:solidFill>
                  <a:srgbClr val="2003F3"/>
                </a:solidFill>
              </a:rPr>
              <a:t>Bell’s Law of Computer Classes</a:t>
            </a:r>
            <a:endParaRPr lang="en-US" b="1" i="1" dirty="0">
              <a:solidFill>
                <a:srgbClr val="2003F3"/>
              </a:solidFill>
            </a:endParaRPr>
          </a:p>
        </p:txBody>
      </p:sp>
      <p:sp>
        <p:nvSpPr>
          <p:cNvPr id="10" name="TextBox 9"/>
          <p:cNvSpPr txBox="1"/>
          <p:nvPr/>
        </p:nvSpPr>
        <p:spPr>
          <a:xfrm>
            <a:off x="677545" y="3188354"/>
            <a:ext cx="4191000" cy="923330"/>
          </a:xfrm>
          <a:prstGeom prst="rect">
            <a:avLst/>
          </a:prstGeom>
          <a:noFill/>
        </p:spPr>
        <p:txBody>
          <a:bodyPr wrap="square" rtlCol="0">
            <a:spAutoFit/>
          </a:bodyPr>
          <a:lstStyle/>
          <a:p>
            <a:r>
              <a:rPr lang="en-US" dirty="0"/>
              <a:t>New Computer </a:t>
            </a:r>
            <a:r>
              <a:rPr lang="en-US" dirty="0">
                <a:sym typeface="Wingdings" panose="05000000000000000000"/>
              </a:rPr>
              <a:t> </a:t>
            </a:r>
            <a:endParaRPr lang="en-US" dirty="0">
              <a:sym typeface="Wingdings" panose="05000000000000000000"/>
            </a:endParaRPr>
          </a:p>
          <a:p>
            <a:r>
              <a:rPr lang="en-US" dirty="0">
                <a:sym typeface="Wingdings" panose="05000000000000000000"/>
              </a:rPr>
              <a:t>New Applications  </a:t>
            </a:r>
            <a:endParaRPr lang="en-US" dirty="0">
              <a:sym typeface="Wingdings" panose="05000000000000000000"/>
            </a:endParaRPr>
          </a:p>
          <a:p>
            <a:r>
              <a:rPr lang="en-US" dirty="0">
                <a:sym typeface="Wingdings" panose="05000000000000000000"/>
              </a:rPr>
              <a:t>Emerging Industries</a:t>
            </a:r>
            <a:endParaRPr lang="en-US" dirty="0"/>
          </a:p>
        </p:txBody>
      </p:sp>
      <p:pic>
        <p:nvPicPr>
          <p:cNvPr id="11" name="Picture 10"/>
          <p:cNvPicPr>
            <a:picLocks noChangeAspect="1"/>
          </p:cNvPicPr>
          <p:nvPr/>
        </p:nvPicPr>
        <p:blipFill>
          <a:blip r:embed="rId1"/>
          <a:stretch>
            <a:fillRect/>
          </a:stretch>
        </p:blipFill>
        <p:spPr>
          <a:xfrm>
            <a:off x="3733800" y="2050330"/>
            <a:ext cx="4306020" cy="4306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sp>
        <p:nvSpPr>
          <p:cNvPr id="8" name="TextBox 7"/>
          <p:cNvSpPr txBox="1"/>
          <p:nvPr/>
        </p:nvSpPr>
        <p:spPr>
          <a:xfrm>
            <a:off x="378583" y="1066800"/>
            <a:ext cx="8386834" cy="1231106"/>
          </a:xfrm>
          <a:prstGeom prst="rect">
            <a:avLst/>
          </a:prstGeom>
          <a:noFill/>
        </p:spPr>
        <p:txBody>
          <a:bodyPr wrap="square" rtlCol="0">
            <a:spAutoFit/>
          </a:bodyPr>
          <a:lstStyle/>
          <a:p>
            <a:r>
              <a:rPr lang="en-US" sz="2800" b="1" i="1" dirty="0">
                <a:solidFill>
                  <a:srgbClr val="FF0000"/>
                </a:solidFill>
              </a:rPr>
              <a:t>Software is a gas! </a:t>
            </a:r>
            <a:endParaRPr lang="en-US" sz="2800" b="1" i="1" dirty="0">
              <a:solidFill>
                <a:srgbClr val="FF0000"/>
              </a:solidFill>
            </a:endParaRPr>
          </a:p>
          <a:p>
            <a:r>
              <a:rPr lang="en-US" sz="2800" b="1" i="1" dirty="0">
                <a:solidFill>
                  <a:srgbClr val="FF0000"/>
                </a:solidFill>
              </a:rPr>
              <a:t>It expands to fit the container it is in! </a:t>
            </a:r>
            <a:endParaRPr lang="en-US" sz="2800" b="1" i="1" dirty="0">
              <a:solidFill>
                <a:srgbClr val="FF0000"/>
              </a:solidFill>
            </a:endParaRPr>
          </a:p>
          <a:p>
            <a:pPr algn="r"/>
            <a:r>
              <a:rPr lang="en-US" b="1" i="1" dirty="0">
                <a:solidFill>
                  <a:srgbClr val="2003F3"/>
                </a:solidFill>
              </a:rPr>
              <a:t>Nathan’s 1</a:t>
            </a:r>
            <a:r>
              <a:rPr lang="en-US" b="1" i="1" baseline="30000" dirty="0">
                <a:solidFill>
                  <a:srgbClr val="2003F3"/>
                </a:solidFill>
              </a:rPr>
              <a:t>st</a:t>
            </a:r>
            <a:r>
              <a:rPr lang="en-US" b="1" i="1" dirty="0">
                <a:solidFill>
                  <a:srgbClr val="2003F3"/>
                </a:solidFill>
              </a:rPr>
              <a:t> Law of </a:t>
            </a:r>
            <a:r>
              <a:rPr lang="en-US" b="1" i="1" dirty="0" err="1">
                <a:solidFill>
                  <a:srgbClr val="2003F3"/>
                </a:solidFill>
              </a:rPr>
              <a:t>Sftware</a:t>
            </a:r>
            <a:r>
              <a:rPr lang="en-US" b="1" i="1" dirty="0">
                <a:solidFill>
                  <a:srgbClr val="2003F3"/>
                </a:solidFill>
              </a:rPr>
              <a:t> (ACM97)</a:t>
            </a:r>
            <a:endParaRPr lang="en-US" b="1" i="1" dirty="0">
              <a:solidFill>
                <a:srgbClr val="2003F3"/>
              </a:solidFill>
            </a:endParaRPr>
          </a:p>
        </p:txBody>
      </p:sp>
      <p:pic>
        <p:nvPicPr>
          <p:cNvPr id="9" name="内容占位符 8"/>
          <p:cNvPicPr>
            <a:picLocks noGrp="1" noChangeAspect="1"/>
          </p:cNvPicPr>
          <p:nvPr>
            <p:ph idx="1"/>
          </p:nvPr>
        </p:nvPicPr>
        <p:blipFill>
          <a:blip r:embed="rId1"/>
          <a:stretch>
            <a:fillRect/>
          </a:stretch>
        </p:blipFill>
        <p:spPr>
          <a:xfrm>
            <a:off x="1066800" y="2598420"/>
            <a:ext cx="7443470" cy="352996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2679543"/>
            <a:ext cx="8642350" cy="3187857"/>
          </a:xfrm>
        </p:spPr>
        <p:txBody>
          <a:bodyPr>
            <a:normAutofit lnSpcReduction="10000"/>
          </a:bodyPr>
          <a:lstStyle/>
          <a:p>
            <a:r>
              <a:rPr lang="en-US" dirty="0"/>
              <a:t>Initial growth is rapid – like gas expanding (like browser)</a:t>
            </a:r>
            <a:endParaRPr lang="en-US" dirty="0"/>
          </a:p>
          <a:p>
            <a:r>
              <a:rPr lang="en-US" dirty="0"/>
              <a:t>Eventually, limited by hardware (like NT)</a:t>
            </a:r>
            <a:endParaRPr lang="en-US" dirty="0"/>
          </a:p>
          <a:p>
            <a:r>
              <a:rPr lang="en-US" dirty="0"/>
              <a:t>Bring any processor to its knees, just before the new model is out</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sp>
        <p:nvSpPr>
          <p:cNvPr id="8" name="TextBox 7"/>
          <p:cNvSpPr txBox="1"/>
          <p:nvPr/>
        </p:nvSpPr>
        <p:spPr>
          <a:xfrm>
            <a:off x="378583" y="1066800"/>
            <a:ext cx="8386834" cy="1231106"/>
          </a:xfrm>
          <a:prstGeom prst="rect">
            <a:avLst/>
          </a:prstGeom>
          <a:noFill/>
        </p:spPr>
        <p:txBody>
          <a:bodyPr wrap="square" rtlCol="0">
            <a:spAutoFit/>
          </a:bodyPr>
          <a:lstStyle/>
          <a:p>
            <a:r>
              <a:rPr lang="en-US" sz="2800" b="1" i="1" dirty="0">
                <a:solidFill>
                  <a:srgbClr val="FF0000"/>
                </a:solidFill>
              </a:rPr>
              <a:t>Software grows until it becomes limited by Moore’s Law</a:t>
            </a:r>
            <a:endParaRPr lang="en-US" sz="2800" b="1" i="1" dirty="0">
              <a:solidFill>
                <a:srgbClr val="FF0000"/>
              </a:solidFill>
            </a:endParaRPr>
          </a:p>
          <a:p>
            <a:pPr algn="r"/>
            <a:r>
              <a:rPr lang="en-US" b="1" i="1" dirty="0">
                <a:solidFill>
                  <a:srgbClr val="2003F3"/>
                </a:solidFill>
              </a:rPr>
              <a:t>Nathan’s 2</a:t>
            </a:r>
            <a:r>
              <a:rPr lang="en-US" b="1" i="1" baseline="30000" dirty="0">
                <a:solidFill>
                  <a:srgbClr val="2003F3"/>
                </a:solidFill>
              </a:rPr>
              <a:t>nd</a:t>
            </a:r>
            <a:r>
              <a:rPr lang="en-US" b="1" i="1" dirty="0">
                <a:solidFill>
                  <a:srgbClr val="2003F3"/>
                </a:solidFill>
              </a:rPr>
              <a:t> Law of </a:t>
            </a:r>
            <a:r>
              <a:rPr lang="en-US" b="1" i="1" dirty="0" err="1">
                <a:solidFill>
                  <a:srgbClr val="2003F3"/>
                </a:solidFill>
              </a:rPr>
              <a:t>Sftware</a:t>
            </a:r>
            <a:r>
              <a:rPr lang="en-US" b="1" i="1" dirty="0">
                <a:solidFill>
                  <a:srgbClr val="2003F3"/>
                </a:solidFill>
              </a:rPr>
              <a:t> (ACM97)</a:t>
            </a:r>
            <a:endParaRPr lang="en-US" b="1" i="1" dirty="0">
              <a:solidFill>
                <a:srgbClr val="2003F3"/>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2248657"/>
            <a:ext cx="8642350" cy="3618744"/>
          </a:xfrm>
        </p:spPr>
        <p:txBody>
          <a:bodyPr>
            <a:normAutofit fontScale="92500" lnSpcReduction="10000"/>
          </a:bodyPr>
          <a:lstStyle/>
          <a:p>
            <a:r>
              <a:rPr lang="en-US" dirty="0"/>
              <a:t>That’s why people buy new hardware – economic motivator</a:t>
            </a:r>
            <a:endParaRPr lang="en-US" dirty="0"/>
          </a:p>
          <a:p>
            <a:r>
              <a:rPr lang="en-US" dirty="0"/>
              <a:t>That’s why chips get faster at same price, instead of cheaper</a:t>
            </a:r>
            <a:endParaRPr lang="en-US" dirty="0"/>
          </a:p>
          <a:p>
            <a:r>
              <a:rPr lang="en-US" dirty="0"/>
              <a:t>Will continue as long as there is opportunity for new software</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sp>
        <p:nvSpPr>
          <p:cNvPr id="8" name="TextBox 7"/>
          <p:cNvSpPr txBox="1"/>
          <p:nvPr/>
        </p:nvSpPr>
        <p:spPr>
          <a:xfrm>
            <a:off x="378583" y="1066800"/>
            <a:ext cx="8386834" cy="800219"/>
          </a:xfrm>
          <a:prstGeom prst="rect">
            <a:avLst/>
          </a:prstGeom>
          <a:noFill/>
        </p:spPr>
        <p:txBody>
          <a:bodyPr wrap="square" rtlCol="0">
            <a:spAutoFit/>
          </a:bodyPr>
          <a:lstStyle/>
          <a:p>
            <a:r>
              <a:rPr lang="en-US" sz="2800" b="1" i="1" dirty="0">
                <a:solidFill>
                  <a:srgbClr val="FF0000"/>
                </a:solidFill>
              </a:rPr>
              <a:t>Software growth makes Moore’s Law possible</a:t>
            </a:r>
            <a:endParaRPr lang="en-US" sz="2800" b="1" i="1" dirty="0">
              <a:solidFill>
                <a:srgbClr val="FF0000"/>
              </a:solidFill>
            </a:endParaRPr>
          </a:p>
          <a:p>
            <a:pPr algn="r"/>
            <a:r>
              <a:rPr lang="en-US" b="1" i="1" dirty="0">
                <a:solidFill>
                  <a:srgbClr val="2003F3"/>
                </a:solidFill>
              </a:rPr>
              <a:t>Nathan’s 3</a:t>
            </a:r>
            <a:r>
              <a:rPr lang="en-US" b="1" i="1" baseline="30000" dirty="0">
                <a:solidFill>
                  <a:srgbClr val="2003F3"/>
                </a:solidFill>
              </a:rPr>
              <a:t>rd</a:t>
            </a:r>
            <a:r>
              <a:rPr lang="en-US" b="1" i="1" dirty="0">
                <a:solidFill>
                  <a:srgbClr val="2003F3"/>
                </a:solidFill>
              </a:rPr>
              <a:t> Law of </a:t>
            </a:r>
            <a:r>
              <a:rPr lang="en-US" b="1" i="1" dirty="0" err="1">
                <a:solidFill>
                  <a:srgbClr val="2003F3"/>
                </a:solidFill>
              </a:rPr>
              <a:t>Sftware</a:t>
            </a:r>
            <a:r>
              <a:rPr lang="en-US" b="1" i="1" dirty="0">
                <a:solidFill>
                  <a:srgbClr val="2003F3"/>
                </a:solidFill>
              </a:rPr>
              <a:t> (ACM97)</a:t>
            </a:r>
            <a:endParaRPr lang="en-US" b="1" i="1" dirty="0">
              <a:solidFill>
                <a:srgbClr val="2003F3"/>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dirty="0"/>
              <a:t>Hardware update, driven by the requirement of New Software</a:t>
            </a:r>
            <a:endParaRPr lang="en-US" dirty="0"/>
          </a:p>
          <a:p>
            <a:r>
              <a:rPr lang="en-US" dirty="0"/>
              <a:t>Processor price keeps steady, no </a:t>
            </a:r>
            <a:r>
              <a:rPr lang="en-US" altLang="zh-CN" dirty="0" err="1"/>
              <a:t>Inc</a:t>
            </a:r>
            <a:r>
              <a:rPr lang="en-US" dirty="0"/>
              <a:t>,</a:t>
            </a:r>
            <a:r>
              <a:rPr lang="zh-CN" altLang="en-US" dirty="0"/>
              <a:t> </a:t>
            </a:r>
            <a:r>
              <a:rPr lang="en-US" altLang="zh-CN" dirty="0"/>
              <a:t>no Dec,</a:t>
            </a:r>
            <a:r>
              <a:rPr lang="en-US" dirty="0"/>
              <a:t> however performance improved.</a:t>
            </a:r>
            <a:endParaRPr lang="en-US" dirty="0"/>
          </a:p>
          <a:p>
            <a:r>
              <a:rPr lang="en-US" dirty="0"/>
              <a:t>If software companies stop updating, the hungering of processor performance will be stop.</a:t>
            </a:r>
            <a:endParaRPr lang="en-US" dirty="0"/>
          </a:p>
        </p:txBody>
      </p:sp>
      <p:sp>
        <p:nvSpPr>
          <p:cNvPr id="4" name="Title 3"/>
          <p:cNvSpPr>
            <a:spLocks noGrp="1"/>
          </p:cNvSpPr>
          <p:nvPr>
            <p:ph type="title"/>
          </p:nvPr>
        </p:nvSpPr>
        <p:spPr/>
        <p:txBody>
          <a:bodyPr/>
          <a:lstStyle/>
          <a:p>
            <a:r>
              <a:rPr lang="en-US" dirty="0"/>
              <a:t>Moore’s Law Goes with Software</a:t>
            </a:r>
            <a:endParaRPr lang="en-US" dirty="0"/>
          </a:p>
        </p:txBody>
      </p:sp>
      <p:sp>
        <p:nvSpPr>
          <p:cNvPr id="7" name="Content Placeholder 6"/>
          <p:cNvSpPr>
            <a:spLocks noGrp="1"/>
          </p:cNvSpPr>
          <p:nvPr>
            <p:ph sz="quarter" idx="13"/>
          </p:nvPr>
        </p:nvSpPr>
        <p:spPr/>
        <p:txBody>
          <a:bodyPr/>
          <a:lstStyle/>
          <a:p>
            <a:endParaRPr lang="en-US"/>
          </a:p>
        </p:txBody>
      </p:sp>
      <p:sp>
        <p:nvSpPr>
          <p:cNvPr id="2" name="Date Placeholder 1"/>
          <p:cNvSpPr>
            <a:spLocks noGrp="1"/>
          </p:cNvSpPr>
          <p:nvPr>
            <p:ph type="dt" sz="half" idx="10"/>
          </p:nvPr>
        </p:nvSpPr>
        <p:spPr/>
        <p:txBody>
          <a:bodyPr/>
          <a:lstStyle/>
          <a:p>
            <a:r>
              <a:rPr lang="en-US" altLang="zh-CN"/>
              <a:t>COaA, LEC01 Intro1</a:t>
            </a:r>
            <a:endParaRPr lang="en-US" altLang="zh-CN" dirty="0"/>
          </a:p>
        </p:txBody>
      </p:sp>
      <p:sp>
        <p:nvSpPr>
          <p:cNvPr id="3" name="Slide Number Placeholder 2"/>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2248657"/>
            <a:ext cx="8642350" cy="3618744"/>
          </a:xfrm>
        </p:spPr>
        <p:txBody>
          <a:bodyPr>
            <a:normAutofit fontScale="92500"/>
          </a:bodyPr>
          <a:lstStyle/>
          <a:p>
            <a:r>
              <a:rPr lang="en-US" dirty="0"/>
              <a:t>It’s impossible to have enough for human</a:t>
            </a:r>
            <a:endParaRPr lang="en-US" dirty="0"/>
          </a:p>
          <a:p>
            <a:pPr lvl="2"/>
            <a:r>
              <a:rPr lang="en-US" dirty="0"/>
              <a:t>Socrates said </a:t>
            </a:r>
            <a:r>
              <a:rPr lang="en-US" i="1" dirty="0"/>
              <a:t>He who is not contented with what he has, would not be contented with what he would like to have</a:t>
            </a:r>
            <a:r>
              <a:rPr lang="en-US" dirty="0"/>
              <a:t>.</a:t>
            </a:r>
            <a:endParaRPr lang="en-US" dirty="0"/>
          </a:p>
          <a:p>
            <a:r>
              <a:rPr lang="en-US" dirty="0"/>
              <a:t>New algorithms</a:t>
            </a:r>
            <a:endParaRPr lang="en-US" dirty="0"/>
          </a:p>
          <a:p>
            <a:r>
              <a:rPr lang="en-US" dirty="0"/>
              <a:t>New applications and new users</a:t>
            </a:r>
            <a:endParaRPr lang="en-US" dirty="0"/>
          </a:p>
          <a:p>
            <a:r>
              <a:rPr lang="en-US" dirty="0"/>
              <a:t>New notions of what is cool</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Moore’s Law &amp; Others</a:t>
            </a:r>
            <a:endParaRPr lang="en-US" dirty="0"/>
          </a:p>
        </p:txBody>
      </p:sp>
      <p:sp>
        <p:nvSpPr>
          <p:cNvPr id="7" name="Content Placeholder 6"/>
          <p:cNvSpPr>
            <a:spLocks noGrp="1"/>
          </p:cNvSpPr>
          <p:nvPr>
            <p:ph sz="quarter" idx="13"/>
          </p:nvPr>
        </p:nvSpPr>
        <p:spPr/>
        <p:txBody>
          <a:bodyPr/>
          <a:lstStyle/>
          <a:p>
            <a:r>
              <a:rPr lang="en-US" dirty="0"/>
              <a:t>5.6</a:t>
            </a:r>
            <a:endParaRPr lang="en-US" dirty="0"/>
          </a:p>
        </p:txBody>
      </p:sp>
      <p:sp>
        <p:nvSpPr>
          <p:cNvPr id="8" name="TextBox 7"/>
          <p:cNvSpPr txBox="1"/>
          <p:nvPr/>
        </p:nvSpPr>
        <p:spPr>
          <a:xfrm>
            <a:off x="378583" y="1066800"/>
            <a:ext cx="8386834" cy="1231106"/>
          </a:xfrm>
          <a:prstGeom prst="rect">
            <a:avLst/>
          </a:prstGeom>
          <a:noFill/>
        </p:spPr>
        <p:txBody>
          <a:bodyPr wrap="square" rtlCol="0">
            <a:spAutoFit/>
          </a:bodyPr>
          <a:lstStyle/>
          <a:p>
            <a:r>
              <a:rPr lang="en-US" sz="2800" b="1" i="1" dirty="0">
                <a:solidFill>
                  <a:srgbClr val="FF0000"/>
                </a:solidFill>
              </a:rPr>
              <a:t>Software is only limited by human ambition &amp; expectation</a:t>
            </a:r>
            <a:endParaRPr lang="en-US" sz="2800" b="1" i="1" dirty="0">
              <a:solidFill>
                <a:srgbClr val="FF0000"/>
              </a:solidFill>
            </a:endParaRPr>
          </a:p>
          <a:p>
            <a:pPr algn="r"/>
            <a:r>
              <a:rPr lang="en-US" b="1" i="1" dirty="0">
                <a:solidFill>
                  <a:srgbClr val="2003F3"/>
                </a:solidFill>
              </a:rPr>
              <a:t>Nathan’s 4</a:t>
            </a:r>
            <a:r>
              <a:rPr lang="en-US" b="1" i="1" baseline="30000" dirty="0">
                <a:solidFill>
                  <a:srgbClr val="2003F3"/>
                </a:solidFill>
              </a:rPr>
              <a:t>th</a:t>
            </a:r>
            <a:r>
              <a:rPr lang="en-US" b="1" i="1" dirty="0">
                <a:solidFill>
                  <a:srgbClr val="2003F3"/>
                </a:solidFill>
              </a:rPr>
              <a:t> Law of Software (ACM97)</a:t>
            </a:r>
            <a:endParaRPr lang="en-US" b="1" i="1" dirty="0">
              <a:solidFill>
                <a:srgbClr val="2003F3"/>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Performance</a:t>
            </a:r>
            <a:endParaRPr lang="en-US" dirty="0"/>
          </a:p>
          <a:p>
            <a:pPr lvl="1"/>
            <a:r>
              <a:rPr lang="en-US" dirty="0"/>
              <a:t>Improvement of Fabrication Technology</a:t>
            </a:r>
            <a:endParaRPr lang="en-US" dirty="0"/>
          </a:p>
          <a:p>
            <a:pPr lvl="2"/>
            <a:r>
              <a:rPr lang="en-US" dirty="0"/>
              <a:t>CMOS VLSI outperformances Old-Tech (TTL, ECL)</a:t>
            </a:r>
            <a:endParaRPr lang="en-US" dirty="0"/>
          </a:p>
          <a:p>
            <a:pPr lvl="1"/>
            <a:r>
              <a:rPr lang="en-US" dirty="0"/>
              <a:t>Improvement of Computer Architecture</a:t>
            </a:r>
            <a:endParaRPr lang="en-US" dirty="0"/>
          </a:p>
          <a:p>
            <a:pPr lvl="2"/>
            <a:r>
              <a:rPr lang="en-US" dirty="0"/>
              <a:t>RISC, Superscalar, RAID, etc.</a:t>
            </a:r>
            <a:endParaRPr lang="en-US" dirty="0"/>
          </a:p>
          <a:p>
            <a:pPr lvl="1"/>
            <a:r>
              <a:rPr lang="en-US" dirty="0"/>
              <a:t>Leverage Low-end Products </a:t>
            </a:r>
            <a:endParaRPr lang="en-US" dirty="0"/>
          </a:p>
          <a:p>
            <a:pPr lvl="2"/>
            <a:r>
              <a:rPr lang="en-US" dirty="0"/>
              <a:t>ARM, MCU</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What happened in last 3-decade</a:t>
            </a:r>
            <a:endParaRPr lang="en-US" dirty="0"/>
          </a:p>
        </p:txBody>
      </p:sp>
      <p:sp>
        <p:nvSpPr>
          <p:cNvPr id="7" name="Content Placeholder 6"/>
          <p:cNvSpPr>
            <a:spLocks noGrp="1"/>
          </p:cNvSpPr>
          <p:nvPr>
            <p:ph sz="quarter" idx="13"/>
          </p:nvPr>
        </p:nvSpPr>
        <p:spPr/>
        <p:txBody>
          <a:bodyPr/>
          <a:lstStyle/>
          <a:p>
            <a:endParaRPr lang="en-US"/>
          </a:p>
        </p:txBody>
      </p:sp>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1"/>
          <a:stretch>
            <a:fillRect/>
          </a:stretch>
        </p:blipFill>
        <p:spPr>
          <a:xfrm>
            <a:off x="482600" y="1066800"/>
            <a:ext cx="2870200" cy="2870200"/>
          </a:xfrm>
          <a:prstGeom prst="rect">
            <a:avLst/>
          </a:prstGeom>
        </p:spPr>
      </p:pic>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Measurement &amp; Evaluation</a:t>
            </a:r>
            <a:endParaRPr lang="en-US" dirty="0"/>
          </a:p>
        </p:txBody>
      </p:sp>
      <p:sp>
        <p:nvSpPr>
          <p:cNvPr id="7" name="Content Placeholder 6"/>
          <p:cNvSpPr>
            <a:spLocks noGrp="1"/>
          </p:cNvSpPr>
          <p:nvPr>
            <p:ph sz="quarter" idx="13"/>
          </p:nvPr>
        </p:nvSpPr>
        <p:spPr/>
        <p:txBody>
          <a:bodyPr/>
          <a:lstStyle/>
          <a:p>
            <a:endParaRPr lang="en-US"/>
          </a:p>
        </p:txBody>
      </p:sp>
      <p:sp>
        <p:nvSpPr>
          <p:cNvPr id="9" name="TextBox 8"/>
          <p:cNvSpPr txBox="1"/>
          <p:nvPr/>
        </p:nvSpPr>
        <p:spPr>
          <a:xfrm>
            <a:off x="2101850" y="1920208"/>
            <a:ext cx="977900" cy="400110"/>
          </a:xfrm>
          <a:prstGeom prst="rect">
            <a:avLst/>
          </a:prstGeom>
          <a:noFill/>
        </p:spPr>
        <p:txBody>
          <a:bodyPr wrap="square" rtlCol="0">
            <a:spAutoFit/>
          </a:bodyPr>
          <a:lstStyle/>
          <a:p>
            <a:r>
              <a:rPr lang="en-US" sz="2000" b="1" i="1" dirty="0">
                <a:solidFill>
                  <a:schemeClr val="bg1"/>
                </a:solidFill>
              </a:rPr>
              <a:t>Design</a:t>
            </a:r>
            <a:endParaRPr lang="en-US" b="1" i="1" dirty="0">
              <a:solidFill>
                <a:schemeClr val="bg1"/>
              </a:solidFill>
            </a:endParaRPr>
          </a:p>
        </p:txBody>
      </p:sp>
      <p:sp>
        <p:nvSpPr>
          <p:cNvPr id="10" name="TextBox 9"/>
          <p:cNvSpPr txBox="1"/>
          <p:nvPr/>
        </p:nvSpPr>
        <p:spPr>
          <a:xfrm>
            <a:off x="914400" y="2501900"/>
            <a:ext cx="1219200" cy="400110"/>
          </a:xfrm>
          <a:prstGeom prst="rect">
            <a:avLst/>
          </a:prstGeom>
          <a:noFill/>
        </p:spPr>
        <p:txBody>
          <a:bodyPr wrap="square" rtlCol="0">
            <a:spAutoFit/>
          </a:bodyPr>
          <a:lstStyle/>
          <a:p>
            <a:r>
              <a:rPr lang="en-US" sz="2000" b="1" i="1" dirty="0"/>
              <a:t>Analyze</a:t>
            </a:r>
            <a:endParaRPr lang="en-US" b="1" i="1" dirty="0"/>
          </a:p>
        </p:txBody>
      </p:sp>
      <p:sp>
        <p:nvSpPr>
          <p:cNvPr id="11" name="TextBox 10"/>
          <p:cNvSpPr txBox="1"/>
          <p:nvPr/>
        </p:nvSpPr>
        <p:spPr>
          <a:xfrm>
            <a:off x="3581400" y="1447800"/>
            <a:ext cx="5334000" cy="1384995"/>
          </a:xfrm>
          <a:prstGeom prst="rect">
            <a:avLst/>
          </a:prstGeom>
          <a:solidFill>
            <a:schemeClr val="tx2">
              <a:lumMod val="20000"/>
              <a:lumOff val="80000"/>
            </a:schemeClr>
          </a:solidFill>
        </p:spPr>
        <p:txBody>
          <a:bodyPr wrap="square" rtlCol="0">
            <a:spAutoFit/>
          </a:bodyPr>
          <a:lstStyle/>
          <a:p>
            <a:r>
              <a:rPr lang="en-US" sz="2400" b="1" i="1" dirty="0"/>
              <a:t>Architecture Study follows the iterations</a:t>
            </a:r>
            <a:endParaRPr lang="en-US" sz="2400" b="1" i="1" dirty="0"/>
          </a:p>
          <a:p>
            <a:pPr marL="285750" indent="-285750">
              <a:buFont typeface="Arial" panose="020B0604020202020204" pitchFamily="34" charset="0"/>
              <a:buChar char="•"/>
            </a:pPr>
            <a:r>
              <a:rPr lang="en-US" sz="2000" i="1" dirty="0"/>
              <a:t>The Iteration happens in any hierarchic levels</a:t>
            </a:r>
            <a:endParaRPr lang="en-US" sz="2000" i="1" dirty="0"/>
          </a:p>
          <a:p>
            <a:pPr marL="285750" indent="-285750">
              <a:buFont typeface="Arial" panose="020B0604020202020204" pitchFamily="34" charset="0"/>
              <a:buChar char="•"/>
            </a:pPr>
            <a:r>
              <a:rPr lang="en-US" sz="2000" i="1" dirty="0"/>
              <a:t>Design Space Exploration happens in any design corner.</a:t>
            </a:r>
            <a:endParaRPr lang="en-US" sz="2000" i="1" dirty="0"/>
          </a:p>
        </p:txBody>
      </p:sp>
      <p:cxnSp>
        <p:nvCxnSpPr>
          <p:cNvPr id="13" name="Straight Connector 12"/>
          <p:cNvCxnSpPr>
            <a:stCxn id="11" idx="2"/>
          </p:cNvCxnSpPr>
          <p:nvPr/>
        </p:nvCxnSpPr>
        <p:spPr>
          <a:xfrm>
            <a:off x="6248400" y="2832795"/>
            <a:ext cx="0" cy="4438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5867400" y="3276600"/>
            <a:ext cx="381000" cy="152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400" y="3276600"/>
            <a:ext cx="609600" cy="152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67400" y="3429000"/>
            <a:ext cx="38100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096000" y="3657600"/>
            <a:ext cx="152400" cy="279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248400" y="3657600"/>
            <a:ext cx="304800" cy="152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6000" y="3937000"/>
            <a:ext cx="152400" cy="177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096000" y="4114800"/>
            <a:ext cx="152400" cy="152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562600" y="3429000"/>
            <a:ext cx="3048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410200" y="3733800"/>
            <a:ext cx="152400" cy="20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562600" y="3733800"/>
            <a:ext cx="228600" cy="20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943600" y="3937000"/>
            <a:ext cx="152400" cy="177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248400" y="4114800"/>
            <a:ext cx="152400" cy="152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6705600" y="3429000"/>
            <a:ext cx="15240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858000" y="3429000"/>
            <a:ext cx="38100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248399" y="2832795"/>
            <a:ext cx="0" cy="44380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867399" y="3276600"/>
            <a:ext cx="381000" cy="152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867399" y="3429000"/>
            <a:ext cx="381000" cy="228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095999" y="3657600"/>
            <a:ext cx="152400" cy="279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095999" y="3937000"/>
            <a:ext cx="152400" cy="1778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6096000" y="4114800"/>
            <a:ext cx="152400" cy="152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1600200" y="4141386"/>
            <a:ext cx="1828800" cy="1367209"/>
          </a:xfrm>
          <a:prstGeom prst="ellipse">
            <a:avLst/>
          </a:prstGeom>
          <a:solidFill>
            <a:schemeClr val="accent6">
              <a:lumMod val="50000"/>
            </a:schemeClr>
          </a:solidFill>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Design  Space</a:t>
            </a:r>
            <a:endParaRPr lang="en-US" sz="1600" dirty="0"/>
          </a:p>
          <a:p>
            <a:pPr algn="ctr"/>
            <a:r>
              <a:rPr lang="en-US" sz="1600" dirty="0"/>
              <a:t>Cost/</a:t>
            </a:r>
            <a:r>
              <a:rPr lang="en-US" sz="1600" dirty="0" err="1"/>
              <a:t>Perfor-mance</a:t>
            </a:r>
            <a:endParaRPr lang="en-US" sz="1600" dirty="0"/>
          </a:p>
        </p:txBody>
      </p:sp>
      <p:sp>
        <p:nvSpPr>
          <p:cNvPr id="66" name="Oval 65"/>
          <p:cNvSpPr/>
          <p:nvPr/>
        </p:nvSpPr>
        <p:spPr>
          <a:xfrm>
            <a:off x="3467100" y="4459234"/>
            <a:ext cx="1333500" cy="1049361"/>
          </a:xfrm>
          <a:prstGeom prst="ellipse">
            <a:avLst/>
          </a:prstGeom>
          <a:solidFill>
            <a:schemeClr val="accent6">
              <a:lumMod val="50000"/>
            </a:schemeClr>
          </a:solidFill>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 Space</a:t>
            </a:r>
            <a:endParaRPr lang="en-US" sz="1600" dirty="0"/>
          </a:p>
        </p:txBody>
      </p:sp>
      <p:sp>
        <p:nvSpPr>
          <p:cNvPr id="67" name="Oval 66"/>
          <p:cNvSpPr/>
          <p:nvPr/>
        </p:nvSpPr>
        <p:spPr>
          <a:xfrm>
            <a:off x="4864100" y="4751507"/>
            <a:ext cx="850900" cy="698848"/>
          </a:xfrm>
          <a:prstGeom prst="ellipse">
            <a:avLst/>
          </a:prstGeom>
          <a:solidFill>
            <a:schemeClr val="accent6">
              <a:lumMod val="50000"/>
            </a:schemeClr>
          </a:solidFill>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ight Arrow 67"/>
          <p:cNvSpPr/>
          <p:nvPr/>
        </p:nvSpPr>
        <p:spPr>
          <a:xfrm>
            <a:off x="1600199" y="5565504"/>
            <a:ext cx="4495799" cy="138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5985269" y="5203038"/>
            <a:ext cx="1383199" cy="369332"/>
          </a:xfrm>
          <a:prstGeom prst="rect">
            <a:avLst/>
          </a:prstGeom>
          <a:noFill/>
        </p:spPr>
        <p:txBody>
          <a:bodyPr wrap="none" rtlCol="0">
            <a:spAutoFit/>
          </a:bodyPr>
          <a:lstStyle/>
          <a:p>
            <a:r>
              <a:rPr lang="en-US" i="1" dirty="0">
                <a:solidFill>
                  <a:srgbClr val="FF0000"/>
                </a:solidFill>
              </a:rPr>
              <a:t>Convergence</a:t>
            </a:r>
            <a:endParaRPr lang="en-US" i="1" dirty="0">
              <a:solidFill>
                <a:srgbClr val="FF0000"/>
              </a:solidFill>
            </a:endParaRPr>
          </a:p>
        </p:txBody>
      </p:sp>
      <p:grpSp>
        <p:nvGrpSpPr>
          <p:cNvPr id="77" name="Group 76"/>
          <p:cNvGrpSpPr/>
          <p:nvPr/>
        </p:nvGrpSpPr>
        <p:grpSpPr>
          <a:xfrm>
            <a:off x="2492375" y="5181600"/>
            <a:ext cx="1089025" cy="1265714"/>
            <a:chOff x="2492375" y="5181600"/>
            <a:chExt cx="1089025" cy="1265714"/>
          </a:xfrm>
        </p:grpSpPr>
        <p:cxnSp>
          <p:nvCxnSpPr>
            <p:cNvPr id="71" name="Straight Arrow Connector 70"/>
            <p:cNvCxnSpPr/>
            <p:nvPr/>
          </p:nvCxnSpPr>
          <p:spPr>
            <a:xfrm>
              <a:off x="3429000" y="5181600"/>
              <a:ext cx="0" cy="1066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492375" y="6077982"/>
              <a:ext cx="1089025" cy="369332"/>
            </a:xfrm>
            <a:prstGeom prst="rect">
              <a:avLst/>
            </a:prstGeom>
            <a:noFill/>
          </p:spPr>
          <p:txBody>
            <a:bodyPr wrap="square" rtlCol="0">
              <a:spAutoFit/>
            </a:bodyPr>
            <a:lstStyle/>
            <a:p>
              <a:r>
                <a:rPr lang="en-US"/>
                <a:t>Bad Idea</a:t>
              </a:r>
              <a:endParaRPr lang="en-US"/>
            </a:p>
          </p:txBody>
        </p:sp>
      </p:grpSp>
      <p:grpSp>
        <p:nvGrpSpPr>
          <p:cNvPr id="78" name="Group 77"/>
          <p:cNvGrpSpPr/>
          <p:nvPr/>
        </p:nvGrpSpPr>
        <p:grpSpPr>
          <a:xfrm>
            <a:off x="3644900" y="5181600"/>
            <a:ext cx="1384300" cy="1265714"/>
            <a:chOff x="3644900" y="5181600"/>
            <a:chExt cx="1384300" cy="1265714"/>
          </a:xfrm>
        </p:grpSpPr>
        <p:cxnSp>
          <p:nvCxnSpPr>
            <p:cNvPr id="73" name="Straight Arrow Connector 72"/>
            <p:cNvCxnSpPr/>
            <p:nvPr/>
          </p:nvCxnSpPr>
          <p:spPr>
            <a:xfrm>
              <a:off x="4822825" y="5181600"/>
              <a:ext cx="0" cy="1066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644900" y="6077982"/>
              <a:ext cx="1384300" cy="369332"/>
            </a:xfrm>
            <a:prstGeom prst="rect">
              <a:avLst/>
            </a:prstGeom>
            <a:noFill/>
          </p:spPr>
          <p:txBody>
            <a:bodyPr wrap="square" rtlCol="0">
              <a:spAutoFit/>
            </a:bodyPr>
            <a:lstStyle/>
            <a:p>
              <a:r>
                <a:rPr lang="en-US" dirty="0"/>
                <a:t>Not </a:t>
              </a:r>
              <a:r>
                <a:rPr lang="en-US"/>
                <a:t>that Bad</a:t>
              </a:r>
              <a:endParaRPr lang="en-US" dirty="0"/>
            </a:p>
          </p:txBody>
        </p:sp>
      </p:grpSp>
      <p:grpSp>
        <p:nvGrpSpPr>
          <p:cNvPr id="79" name="Group 78"/>
          <p:cNvGrpSpPr/>
          <p:nvPr/>
        </p:nvGrpSpPr>
        <p:grpSpPr>
          <a:xfrm>
            <a:off x="4962526" y="5181600"/>
            <a:ext cx="1244599" cy="1265714"/>
            <a:chOff x="4962526" y="5181600"/>
            <a:chExt cx="1244599" cy="1265714"/>
          </a:xfrm>
        </p:grpSpPr>
        <p:cxnSp>
          <p:nvCxnSpPr>
            <p:cNvPr id="75" name="Straight Arrow Connector 74"/>
            <p:cNvCxnSpPr/>
            <p:nvPr/>
          </p:nvCxnSpPr>
          <p:spPr>
            <a:xfrm>
              <a:off x="5899151" y="5181600"/>
              <a:ext cx="0" cy="1066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962526" y="6077982"/>
              <a:ext cx="1244599" cy="369332"/>
            </a:xfrm>
            <a:prstGeom prst="rect">
              <a:avLst/>
            </a:prstGeom>
            <a:noFill/>
          </p:spPr>
          <p:txBody>
            <a:bodyPr wrap="square" rtlCol="0">
              <a:spAutoFit/>
            </a:bodyPr>
            <a:lstStyle/>
            <a:p>
              <a:r>
                <a:rPr lang="en-US"/>
                <a:t>Good Idea</a:t>
              </a:r>
              <a:endParaRPr lang="en-US" dirty="0"/>
            </a:p>
          </p:txBody>
        </p:sp>
      </p:grpSp>
      <p:grpSp>
        <p:nvGrpSpPr>
          <p:cNvPr id="85" name="Group 84"/>
          <p:cNvGrpSpPr/>
          <p:nvPr/>
        </p:nvGrpSpPr>
        <p:grpSpPr>
          <a:xfrm>
            <a:off x="2689375" y="3803043"/>
            <a:ext cx="1697038" cy="369332"/>
            <a:chOff x="2689375" y="3803043"/>
            <a:chExt cx="1697038" cy="369332"/>
          </a:xfrm>
        </p:grpSpPr>
        <p:cxnSp>
          <p:nvCxnSpPr>
            <p:cNvPr id="80" name="Straight Arrow Connector 79"/>
            <p:cNvCxnSpPr/>
            <p:nvPr/>
          </p:nvCxnSpPr>
          <p:spPr>
            <a:xfrm>
              <a:off x="3472013" y="4107843"/>
              <a:ext cx="914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689375" y="3803043"/>
              <a:ext cx="1077283" cy="369332"/>
            </a:xfrm>
            <a:prstGeom prst="rect">
              <a:avLst/>
            </a:prstGeom>
            <a:noFill/>
          </p:spPr>
          <p:txBody>
            <a:bodyPr wrap="none" rtlCol="0">
              <a:spAutoFit/>
            </a:bodyPr>
            <a:lstStyle/>
            <a:p>
              <a:r>
                <a:rPr lang="en-US" altLang="zh-CN"/>
                <a:t>Creativity</a:t>
              </a:r>
              <a:endParaRPr lang="en-US" dirty="0"/>
            </a:p>
          </p:txBody>
        </p:sp>
      </p:grpSp>
      <p:sp>
        <p:nvSpPr>
          <p:cNvPr id="2" name="Footer Placeholder 1"/>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500"/>
                                  </p:stCondLst>
                                  <p:childTnLst>
                                    <p:set>
                                      <p:cBhvr>
                                        <p:cTn id="43" dur="1" fill="hold">
                                          <p:stCondLst>
                                            <p:cond delay="0"/>
                                          </p:stCondLst>
                                        </p:cTn>
                                        <p:tgtEl>
                                          <p:spTgt spid="58"/>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500"/>
                                  </p:stCondLst>
                                  <p:childTnLst>
                                    <p:set>
                                      <p:cBhvr>
                                        <p:cTn id="46" dur="1" fill="hold">
                                          <p:stCondLst>
                                            <p:cond delay="0"/>
                                          </p:stCondLst>
                                        </p:cTn>
                                        <p:tgtEl>
                                          <p:spTgt spid="59"/>
                                        </p:tgtEl>
                                        <p:attrNameLst>
                                          <p:attrName>style.visibility</p:attrName>
                                        </p:attrNameLst>
                                      </p:cBhvr>
                                      <p:to>
                                        <p:strVal val="visible"/>
                                      </p:to>
                                    </p:set>
                                  </p:childTnLst>
                                </p:cTn>
                              </p:par>
                            </p:childTnLst>
                          </p:cTn>
                        </p:par>
                        <p:par>
                          <p:cTn id="47" fill="hold">
                            <p:stCondLst>
                              <p:cond delay="1000"/>
                            </p:stCondLst>
                            <p:childTnLst>
                              <p:par>
                                <p:cTn id="48" presetID="1" presetClass="entr" presetSubtype="0" fill="hold" nodeType="afterEffect">
                                  <p:stCondLst>
                                    <p:cond delay="500"/>
                                  </p:stCondLst>
                                  <p:childTnLst>
                                    <p:set>
                                      <p:cBhvr>
                                        <p:cTn id="49" dur="1" fill="hold">
                                          <p:stCondLst>
                                            <p:cond delay="0"/>
                                          </p:stCondLst>
                                        </p:cTn>
                                        <p:tgtEl>
                                          <p:spTgt spid="60"/>
                                        </p:tgtEl>
                                        <p:attrNameLst>
                                          <p:attrName>style.visibility</p:attrName>
                                        </p:attrNameLst>
                                      </p:cBhvr>
                                      <p:to>
                                        <p:strVal val="visible"/>
                                      </p:to>
                                    </p:set>
                                  </p:childTnLst>
                                </p:cTn>
                              </p:par>
                            </p:childTnLst>
                          </p:cTn>
                        </p:par>
                        <p:par>
                          <p:cTn id="50" fill="hold">
                            <p:stCondLst>
                              <p:cond delay="1500"/>
                            </p:stCondLst>
                            <p:childTnLst>
                              <p:par>
                                <p:cTn id="51" presetID="1" presetClass="entr" presetSubtype="0" fill="hold" nodeType="afterEffect">
                                  <p:stCondLst>
                                    <p:cond delay="500"/>
                                  </p:stCondLst>
                                  <p:childTnLst>
                                    <p:set>
                                      <p:cBhvr>
                                        <p:cTn id="52" dur="1" fill="hold">
                                          <p:stCondLst>
                                            <p:cond delay="0"/>
                                          </p:stCondLst>
                                        </p:cTn>
                                        <p:tgtEl>
                                          <p:spTgt spid="61"/>
                                        </p:tgtEl>
                                        <p:attrNameLst>
                                          <p:attrName>style.visibility</p:attrName>
                                        </p:attrNameLst>
                                      </p:cBhvr>
                                      <p:to>
                                        <p:strVal val="visible"/>
                                      </p:to>
                                    </p:set>
                                  </p:childTnLst>
                                </p:cTn>
                              </p:par>
                            </p:childTnLst>
                          </p:cTn>
                        </p:par>
                        <p:par>
                          <p:cTn id="53" fill="hold">
                            <p:stCondLst>
                              <p:cond delay="2000"/>
                            </p:stCondLst>
                            <p:childTnLst>
                              <p:par>
                                <p:cTn id="54" presetID="1" presetClass="entr" presetSubtype="0" fill="hold" nodeType="afterEffect">
                                  <p:stCondLst>
                                    <p:cond delay="500"/>
                                  </p:stCondLst>
                                  <p:childTnLst>
                                    <p:set>
                                      <p:cBhvr>
                                        <p:cTn id="55" dur="1" fill="hold">
                                          <p:stCondLst>
                                            <p:cond delay="0"/>
                                          </p:stCondLst>
                                        </p:cTn>
                                        <p:tgtEl>
                                          <p:spTgt spid="62"/>
                                        </p:tgtEl>
                                        <p:attrNameLst>
                                          <p:attrName>style.visibility</p:attrName>
                                        </p:attrNameLst>
                                      </p:cBhvr>
                                      <p:to>
                                        <p:strVal val="visible"/>
                                      </p:to>
                                    </p:set>
                                  </p:childTnLst>
                                </p:cTn>
                              </p:par>
                            </p:childTnLst>
                          </p:cTn>
                        </p:par>
                        <p:par>
                          <p:cTn id="56" fill="hold">
                            <p:stCondLst>
                              <p:cond delay="2500"/>
                            </p:stCondLst>
                            <p:childTnLst>
                              <p:par>
                                <p:cTn id="57" presetID="1" presetClass="entr" presetSubtype="0" fill="hold" nodeType="afterEffect">
                                  <p:stCondLst>
                                    <p:cond delay="500"/>
                                  </p:stCondLst>
                                  <p:childTnLst>
                                    <p:set>
                                      <p:cBhvr>
                                        <p:cTn id="58" dur="1" fill="hold">
                                          <p:stCondLst>
                                            <p:cond delay="0"/>
                                          </p:stCondLst>
                                        </p:cTn>
                                        <p:tgtEl>
                                          <p:spTgt spid="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500"/>
                                  </p:stCondLst>
                                  <p:childTnLst>
                                    <p:set>
                                      <p:cBhvr>
                                        <p:cTn id="71" dur="1" fill="hold">
                                          <p:stCondLst>
                                            <p:cond delay="0"/>
                                          </p:stCondLst>
                                        </p:cTn>
                                        <p:tgtEl>
                                          <p:spTgt spid="66"/>
                                        </p:tgtEl>
                                        <p:attrNameLst>
                                          <p:attrName>style.visibility</p:attrName>
                                        </p:attrNameLst>
                                      </p:cBhvr>
                                      <p:to>
                                        <p:strVal val="visible"/>
                                      </p:to>
                                    </p:set>
                                  </p:childTnLst>
                                </p:cTn>
                              </p:par>
                            </p:childTnLst>
                          </p:cTn>
                        </p:par>
                        <p:par>
                          <p:cTn id="72" fill="hold">
                            <p:stCondLst>
                              <p:cond delay="500"/>
                            </p:stCondLst>
                            <p:childTnLst>
                              <p:par>
                                <p:cTn id="73" presetID="1" presetClass="entr" presetSubtype="0" fill="hold" nodeType="after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grpId="0" nodeType="afterEffect">
                                  <p:stCondLst>
                                    <p:cond delay="500"/>
                                  </p:stCondLst>
                                  <p:childTnLst>
                                    <p:set>
                                      <p:cBhvr>
                                        <p:cTn id="77" dur="1" fill="hold">
                                          <p:stCondLst>
                                            <p:cond delay="0"/>
                                          </p:stCondLst>
                                        </p:cTn>
                                        <p:tgtEl>
                                          <p:spTgt spid="67"/>
                                        </p:tgtEl>
                                        <p:attrNameLst>
                                          <p:attrName>style.visibility</p:attrName>
                                        </p:attrNameLst>
                                      </p:cBhvr>
                                      <p:to>
                                        <p:strVal val="visible"/>
                                      </p:to>
                                    </p:set>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childTnLst>
                          </p:cTn>
                        </p:par>
                        <p:par>
                          <p:cTn id="81" fill="hold">
                            <p:stCondLst>
                              <p:cond delay="1000"/>
                            </p:stCondLst>
                            <p:childTnLst>
                              <p:par>
                                <p:cTn id="82" presetID="1" presetClass="entr" presetSubtype="0" fill="hold" grpId="0" nodeType="afterEffect">
                                  <p:stCondLst>
                                    <p:cond delay="500"/>
                                  </p:stCondLst>
                                  <p:childTnLst>
                                    <p:set>
                                      <p:cBhvr>
                                        <p:cTn id="83" dur="1" fill="hold">
                                          <p:stCondLst>
                                            <p:cond delay="0"/>
                                          </p:stCondLst>
                                        </p:cTn>
                                        <p:tgtEl>
                                          <p:spTgt spid="68"/>
                                        </p:tgtEl>
                                        <p:attrNameLst>
                                          <p:attrName>style.visibility</p:attrName>
                                        </p:attrNameLst>
                                      </p:cBhvr>
                                      <p:to>
                                        <p:strVal val="visible"/>
                                      </p:to>
                                    </p:set>
                                  </p:childTnLst>
                                </p:cTn>
                              </p:par>
                            </p:childTnLst>
                          </p:cTn>
                        </p:par>
                        <p:par>
                          <p:cTn id="84" fill="hold">
                            <p:stCondLst>
                              <p:cond delay="1500"/>
                            </p:stCondLst>
                            <p:childTnLst>
                              <p:par>
                                <p:cTn id="85" presetID="1" presetClass="entr" presetSubtype="0" fill="hold" grpId="0" nodeType="afterEffect">
                                  <p:stCondLst>
                                    <p:cond delay="500"/>
                                  </p:stCondLst>
                                  <p:childTnLst>
                                    <p:set>
                                      <p:cBhvr>
                                        <p:cTn id="8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65" grpId="0" animBg="1"/>
      <p:bldP spid="66" grpId="0" animBg="1"/>
      <p:bldP spid="67" grpId="0" animBg="1"/>
      <p:bldP spid="68" grpId="0" animBg="1"/>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lvl="0" eaLnBrk="1" hangingPunct="1">
              <a:spcBef>
                <a:spcPct val="0"/>
              </a:spcBef>
              <a:buClr>
                <a:srgbClr val="3333CC"/>
              </a:buClr>
              <a:buFont typeface="Wingdings" panose="05000000000000000000" charset="0"/>
              <a:buChar char="Ø"/>
            </a:pPr>
            <a:r>
              <a:rPr lang="en-US" altLang="en-US" sz="2400" b="1" dirty="0">
                <a:solidFill>
                  <a:srgbClr val="3333CC"/>
                </a:solidFill>
                <a:latin typeface="Arial" panose="020B0604020202020204" pitchFamily="34" charset="0"/>
              </a:rPr>
              <a:t>Embarrassing if you are a BS in CS/CE and can’t make sense of the following terms: DRAM, </a:t>
            </a:r>
            <a:r>
              <a:rPr lang="en-US" altLang="en-US" sz="2400" b="1" dirty="0" err="1">
                <a:solidFill>
                  <a:srgbClr val="3333CC"/>
                </a:solidFill>
                <a:latin typeface="Arial" panose="020B0604020202020204" pitchFamily="34" charset="0"/>
              </a:rPr>
              <a:t>pipelining,cache</a:t>
            </a:r>
            <a:r>
              <a:rPr lang="en-US" altLang="en-US" sz="2400" b="1" dirty="0">
                <a:solidFill>
                  <a:srgbClr val="3333CC"/>
                </a:solidFill>
                <a:latin typeface="Arial" panose="020B0604020202020204" pitchFamily="34" charset="0"/>
              </a:rPr>
              <a:t> hierarchies, I/O, virtual memory, …</a:t>
            </a:r>
            <a:endParaRPr lang="en-US" altLang="en-US" sz="2400" b="1" dirty="0">
              <a:solidFill>
                <a:srgbClr val="3333CC"/>
              </a:solidFill>
              <a:latin typeface="Arial" panose="020B0604020202020204" pitchFamily="34" charset="0"/>
            </a:endParaRPr>
          </a:p>
          <a:p>
            <a:pPr marL="0" lvl="0" indent="0" eaLnBrk="1" hangingPunct="1">
              <a:spcBef>
                <a:spcPct val="0"/>
              </a:spcBef>
              <a:buClr>
                <a:srgbClr val="CC0000"/>
              </a:buClr>
              <a:buNone/>
            </a:pPr>
            <a:endParaRPr lang="en-US" altLang="en-US" sz="2400" b="1" dirty="0">
              <a:solidFill>
                <a:srgbClr val="3333CC"/>
              </a:solidFill>
              <a:latin typeface="Arial" panose="020B0604020202020204" pitchFamily="34" charset="0"/>
            </a:endParaRPr>
          </a:p>
          <a:p>
            <a:pPr lvl="0" eaLnBrk="1" hangingPunct="1">
              <a:spcBef>
                <a:spcPct val="0"/>
              </a:spcBef>
              <a:buClr>
                <a:srgbClr val="3333CC"/>
              </a:buClr>
              <a:buFont typeface="Wingdings" panose="05000000000000000000" charset="0"/>
              <a:buChar char="Ø"/>
            </a:pPr>
            <a:r>
              <a:rPr lang="en-US" altLang="en-US" sz="2400" b="1" dirty="0">
                <a:solidFill>
                  <a:srgbClr val="3333CC"/>
                </a:solidFill>
                <a:latin typeface="Arial" panose="020B0604020202020204" pitchFamily="34" charset="0"/>
              </a:rPr>
              <a:t>Embarrassing if you are a BS in CS/CE and can’t decide which processor to buy: </a:t>
            </a:r>
            <a:r>
              <a:rPr lang="en-US" altLang="en-US" sz="2400" b="1" dirty="0">
                <a:solidFill>
                  <a:srgbClr val="3333CC"/>
                </a:solidFill>
              </a:rPr>
              <a:t>3.0</a:t>
            </a:r>
            <a:r>
              <a:rPr lang="en-US" altLang="en-US" sz="2400" b="1" dirty="0">
                <a:solidFill>
                  <a:srgbClr val="3333CC"/>
                </a:solidFill>
                <a:latin typeface="Arial" panose="020B0604020202020204" pitchFamily="34" charset="0"/>
              </a:rPr>
              <a:t> GHz 2-core </a:t>
            </a:r>
            <a:r>
              <a:rPr lang="en-US" altLang="en-US" sz="2400" b="1" dirty="0" err="1">
                <a:solidFill>
                  <a:srgbClr val="3333CC"/>
                </a:solidFill>
                <a:latin typeface="Arial" panose="020B0604020202020204" pitchFamily="34" charset="0"/>
              </a:rPr>
              <a:t>KabyLake</a:t>
            </a:r>
            <a:r>
              <a:rPr lang="en-US" altLang="en-US" sz="2400" b="1" dirty="0">
                <a:solidFill>
                  <a:srgbClr val="3333CC"/>
                </a:solidFill>
                <a:latin typeface="Arial" panose="020B0604020202020204" pitchFamily="34" charset="0"/>
              </a:rPr>
              <a:t>  or 3.6 GHz 8-core Zen</a:t>
            </a:r>
            <a:r>
              <a:rPr lang="en-US" altLang="en-US" sz="2400" b="1" dirty="0">
                <a:solidFill>
                  <a:srgbClr val="3333CC"/>
                </a:solidFill>
              </a:rPr>
              <a:t> </a:t>
            </a:r>
            <a:r>
              <a:rPr lang="en-US" altLang="en-US" sz="2400" b="1" dirty="0">
                <a:solidFill>
                  <a:srgbClr val="3333CC"/>
                </a:solidFill>
                <a:latin typeface="Arial" panose="020B0604020202020204" pitchFamily="34" charset="0"/>
              </a:rPr>
              <a:t>(helps us reason about performance/power), …</a:t>
            </a:r>
            <a:endParaRPr lang="en-US" altLang="en-US" sz="2400" b="1" dirty="0">
              <a:solidFill>
                <a:srgbClr val="3333CC"/>
              </a:solidFill>
              <a:latin typeface="Arial" panose="020B0604020202020204" pitchFamily="34" charset="0"/>
            </a:endParaRPr>
          </a:p>
          <a:p>
            <a:pPr marL="0" lvl="0" indent="0" eaLnBrk="1" hangingPunct="1">
              <a:spcBef>
                <a:spcPct val="0"/>
              </a:spcBef>
              <a:buClr>
                <a:srgbClr val="CC0000"/>
              </a:buClr>
            </a:pPr>
            <a:endParaRPr lang="en-US" altLang="en-US" sz="2400" b="1" dirty="0">
              <a:solidFill>
                <a:srgbClr val="3333CC"/>
              </a:solidFill>
              <a:latin typeface="Arial" panose="020B0604020202020204" pitchFamily="34" charset="0"/>
            </a:endParaRPr>
          </a:p>
          <a:p>
            <a:pPr lvl="0" eaLnBrk="1" hangingPunct="1">
              <a:spcBef>
                <a:spcPct val="0"/>
              </a:spcBef>
              <a:buClr>
                <a:srgbClr val="3333CC"/>
              </a:buClr>
              <a:buFont typeface="Wingdings" panose="05000000000000000000" charset="0"/>
              <a:buChar char="Ø"/>
            </a:pPr>
            <a:r>
              <a:rPr lang="en-US" altLang="en-US" sz="2400" b="1" dirty="0">
                <a:solidFill>
                  <a:srgbClr val="3333CC"/>
                </a:solidFill>
                <a:latin typeface="Arial" panose="020B0604020202020204" pitchFamily="34" charset="0"/>
              </a:rPr>
              <a:t>Obvious first step for chip designers, compiler/OS writers</a:t>
            </a:r>
            <a:endParaRPr lang="en-US" altLang="en-US" sz="2400" b="1" dirty="0">
              <a:solidFill>
                <a:srgbClr val="3333CC"/>
              </a:solidFill>
              <a:latin typeface="Arial" panose="020B0604020202020204" pitchFamily="34" charset="0"/>
            </a:endParaRPr>
          </a:p>
          <a:p>
            <a:pPr marL="0" lvl="0" indent="0" eaLnBrk="1" hangingPunct="1">
              <a:spcBef>
                <a:spcPct val="0"/>
              </a:spcBef>
              <a:buClr>
                <a:srgbClr val="CC0000"/>
              </a:buClr>
            </a:pPr>
            <a:endParaRPr lang="en-US" altLang="en-US" sz="2400" b="1" dirty="0">
              <a:solidFill>
                <a:srgbClr val="3333CC"/>
              </a:solidFill>
              <a:latin typeface="Arial" panose="020B0604020202020204" pitchFamily="34" charset="0"/>
            </a:endParaRPr>
          </a:p>
          <a:p>
            <a:pPr lvl="0" eaLnBrk="1" hangingPunct="1">
              <a:spcBef>
                <a:spcPct val="0"/>
              </a:spcBef>
              <a:buClr>
                <a:srgbClr val="3333CC"/>
              </a:buClr>
              <a:buFont typeface="Wingdings" panose="05000000000000000000" charset="0"/>
              <a:buChar char="Ø"/>
            </a:pPr>
            <a:r>
              <a:rPr lang="en-US" altLang="en-US" sz="2400" b="1" dirty="0">
                <a:solidFill>
                  <a:srgbClr val="2003F3"/>
                </a:solidFill>
                <a:latin typeface="Arial" panose="020B0604020202020204" pitchFamily="34" charset="0"/>
              </a:rPr>
              <a:t>Will knowledge of the hardware help you write better programs?</a:t>
            </a:r>
            <a:endParaRPr lang="en-US" altLang="en-US" sz="2400" b="1" dirty="0">
              <a:solidFill>
                <a:srgbClr val="2003F3"/>
              </a:solidFill>
              <a:latin typeface="Arial" panose="020B0604020202020204" pitchFamily="34" charset="0"/>
            </a:endParaRPr>
          </a:p>
          <a:p>
            <a:endParaRPr lang="en-US" sz="2400"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dirty="0"/>
          </a:p>
        </p:txBody>
      </p:sp>
      <p:sp>
        <p:nvSpPr>
          <p:cNvPr id="6" name="Title 5"/>
          <p:cNvSpPr>
            <a:spLocks noGrp="1"/>
          </p:cNvSpPr>
          <p:nvPr>
            <p:ph type="title"/>
          </p:nvPr>
        </p:nvSpPr>
        <p:spPr/>
        <p:txBody>
          <a:bodyPr/>
          <a:lstStyle/>
          <a:p>
            <a:r>
              <a:rPr lang="en-US" dirty="0"/>
              <a:t>Why Computer Organization &amp; Arch</a:t>
            </a:r>
            <a:endParaRPr lang="en-US" dirty="0"/>
          </a:p>
        </p:txBody>
      </p:sp>
      <p:sp>
        <p:nvSpPr>
          <p:cNvPr id="7" name="Content Placeholder 6"/>
          <p:cNvSpPr>
            <a:spLocks noGrp="1"/>
          </p:cNvSpPr>
          <p:nvPr>
            <p:ph sz="quarter" idx="13"/>
          </p:nvPr>
        </p:nvSpPr>
        <p:spPr/>
        <p:txBody>
          <a:bodyPr/>
          <a:lstStyle/>
          <a:p>
            <a:r>
              <a:rPr lang="en-US" sz="2400" dirty="0"/>
              <a:t>1.0</a:t>
            </a:r>
            <a:endParaRPr lang="en-US" dirty="0"/>
          </a:p>
        </p:txBody>
      </p:sp>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Content Structure</a:t>
            </a:r>
            <a:endParaRPr lang="en-US" dirty="0"/>
          </a:p>
        </p:txBody>
      </p:sp>
      <p:sp>
        <p:nvSpPr>
          <p:cNvPr id="7" name="Content Placeholder 6"/>
          <p:cNvSpPr>
            <a:spLocks noGrp="1"/>
          </p:cNvSpPr>
          <p:nvPr>
            <p:ph sz="quarter" idx="13"/>
          </p:nvPr>
        </p:nvSpPr>
        <p:spPr/>
        <p:txBody>
          <a:bodyPr/>
          <a:lstStyle/>
          <a:p>
            <a:endParaRPr lang="en-US"/>
          </a:p>
        </p:txBody>
      </p:sp>
      <p:sp>
        <p:nvSpPr>
          <p:cNvPr id="8" name="TextBox 7"/>
          <p:cNvSpPr txBox="1"/>
          <p:nvPr/>
        </p:nvSpPr>
        <p:spPr>
          <a:xfrm>
            <a:off x="1990909" y="1066800"/>
            <a:ext cx="5445080" cy="523220"/>
          </a:xfrm>
          <a:prstGeom prst="rect">
            <a:avLst/>
          </a:prstGeom>
          <a:noFill/>
        </p:spPr>
        <p:txBody>
          <a:bodyPr wrap="none" rtlCol="0">
            <a:spAutoFit/>
          </a:bodyPr>
          <a:lstStyle/>
          <a:p>
            <a:r>
              <a:rPr lang="en-US" sz="2400" b="1" i="1" dirty="0"/>
              <a:t>Computer </a:t>
            </a:r>
            <a:r>
              <a:rPr lang="en-US" sz="2800" b="1" i="1" dirty="0"/>
              <a:t>Organization</a:t>
            </a:r>
            <a:r>
              <a:rPr lang="en-US" sz="2400" b="1" i="1" dirty="0"/>
              <a:t> &amp; Architecture </a:t>
            </a:r>
            <a:endParaRPr lang="en-US" sz="2400" b="1" i="1" dirty="0"/>
          </a:p>
        </p:txBody>
      </p:sp>
      <p:sp>
        <p:nvSpPr>
          <p:cNvPr id="9" name="Rectangle 8"/>
          <p:cNvSpPr/>
          <p:nvPr/>
        </p:nvSpPr>
        <p:spPr>
          <a:xfrm>
            <a:off x="609600" y="2307130"/>
            <a:ext cx="3505200" cy="2895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i="1" u="sng" dirty="0"/>
              <a:t>ISA &amp; System Design</a:t>
            </a:r>
            <a:endParaRPr lang="en-US" sz="2400" b="1" i="1" u="sng" dirty="0"/>
          </a:p>
          <a:p>
            <a:endParaRPr lang="en-US" sz="2400" dirty="0"/>
          </a:p>
          <a:p>
            <a:r>
              <a:rPr lang="en-US" b="1" i="1" dirty="0"/>
              <a:t>Interfaces </a:t>
            </a:r>
            <a:endParaRPr lang="en-US" b="1" i="1" dirty="0"/>
          </a:p>
          <a:p>
            <a:r>
              <a:rPr lang="en-US" dirty="0"/>
              <a:t>from the view of compiler /System</a:t>
            </a:r>
            <a:endParaRPr lang="en-US" dirty="0"/>
          </a:p>
          <a:p>
            <a:endParaRPr lang="en-US" dirty="0"/>
          </a:p>
          <a:p>
            <a:endParaRPr lang="en-US" dirty="0"/>
          </a:p>
          <a:p>
            <a:r>
              <a:rPr lang="en-US" dirty="0"/>
              <a:t>“Building Architect”</a:t>
            </a:r>
            <a:endParaRPr lang="en-US" dirty="0"/>
          </a:p>
          <a:p>
            <a:pPr algn="ctr"/>
            <a:endParaRPr lang="en-US" dirty="0"/>
          </a:p>
        </p:txBody>
      </p:sp>
      <p:sp>
        <p:nvSpPr>
          <p:cNvPr id="10" name="Rectangle 9"/>
          <p:cNvSpPr/>
          <p:nvPr/>
        </p:nvSpPr>
        <p:spPr>
          <a:xfrm>
            <a:off x="5181600" y="2286000"/>
            <a:ext cx="350520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i="1" u="sng" dirty="0"/>
              <a:t>Computer Organization</a:t>
            </a:r>
            <a:endParaRPr lang="en-US" sz="2400" b="1" i="1" u="sng" dirty="0"/>
          </a:p>
          <a:p>
            <a:endParaRPr lang="en-US" sz="2400" dirty="0"/>
          </a:p>
          <a:p>
            <a:r>
              <a:rPr lang="en-US" b="1" i="1" dirty="0"/>
              <a:t>Hardware</a:t>
            </a:r>
            <a:endParaRPr lang="en-US" b="1" i="1" dirty="0"/>
          </a:p>
          <a:p>
            <a:r>
              <a:rPr lang="en-US" dirty="0"/>
              <a:t>from the view of logical designer</a:t>
            </a:r>
            <a:endParaRPr lang="en-US" dirty="0"/>
          </a:p>
          <a:p>
            <a:endParaRPr lang="en-US" dirty="0"/>
          </a:p>
          <a:p>
            <a:endParaRPr lang="en-US" dirty="0"/>
          </a:p>
          <a:p>
            <a:r>
              <a:rPr lang="en-US" dirty="0"/>
              <a:t>“Construction Engineer”</a:t>
            </a:r>
            <a:endParaRPr lang="en-US" dirty="0"/>
          </a:p>
          <a:p>
            <a:pPr algn="ctr"/>
            <a:endParaRPr lang="en-US" dirty="0"/>
          </a:p>
        </p:txBody>
      </p:sp>
      <p:cxnSp>
        <p:nvCxnSpPr>
          <p:cNvPr id="12" name="Straight Arrow Connector 11"/>
          <p:cNvCxnSpPr>
            <a:endCxn id="9" idx="0"/>
          </p:cNvCxnSpPr>
          <p:nvPr/>
        </p:nvCxnSpPr>
        <p:spPr>
          <a:xfrm flipH="1">
            <a:off x="2362200" y="1522434"/>
            <a:ext cx="1168400" cy="78469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0" idx="0"/>
          </p:cNvCxnSpPr>
          <p:nvPr/>
        </p:nvCxnSpPr>
        <p:spPr>
          <a:xfrm>
            <a:off x="5435600" y="1519411"/>
            <a:ext cx="1498600" cy="766589"/>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fontScale="90000"/>
          </a:bodyPr>
          <a:lstStyle/>
          <a:p>
            <a:r>
              <a:rPr lang="en-US" dirty="0"/>
              <a:t>Content Structure – more Secular  &amp; Utility</a:t>
            </a:r>
            <a:endParaRPr lang="en-US" dirty="0"/>
          </a:p>
        </p:txBody>
      </p:sp>
      <p:sp>
        <p:nvSpPr>
          <p:cNvPr id="7" name="Content Placeholder 6"/>
          <p:cNvSpPr>
            <a:spLocks noGrp="1"/>
          </p:cNvSpPr>
          <p:nvPr>
            <p:ph sz="quarter" idx="13"/>
          </p:nvPr>
        </p:nvSpPr>
        <p:spPr/>
        <p:txBody>
          <a:bodyPr/>
          <a:lstStyle/>
          <a:p>
            <a:endParaRPr lang="en-US"/>
          </a:p>
        </p:txBody>
      </p:sp>
      <p:sp>
        <p:nvSpPr>
          <p:cNvPr id="8" name="TextBox 7"/>
          <p:cNvSpPr txBox="1"/>
          <p:nvPr/>
        </p:nvSpPr>
        <p:spPr>
          <a:xfrm>
            <a:off x="1990909" y="1066800"/>
            <a:ext cx="5445080" cy="523220"/>
          </a:xfrm>
          <a:prstGeom prst="rect">
            <a:avLst/>
          </a:prstGeom>
          <a:noFill/>
        </p:spPr>
        <p:txBody>
          <a:bodyPr wrap="none" rtlCol="0">
            <a:spAutoFit/>
          </a:bodyPr>
          <a:lstStyle/>
          <a:p>
            <a:r>
              <a:rPr lang="en-US" sz="2400" b="1" i="1" dirty="0"/>
              <a:t>Computer </a:t>
            </a:r>
            <a:r>
              <a:rPr lang="en-US" sz="2800" b="1" i="1" dirty="0"/>
              <a:t>Organization</a:t>
            </a:r>
            <a:r>
              <a:rPr lang="en-US" sz="2400" b="1" i="1" dirty="0"/>
              <a:t> &amp; Architecture </a:t>
            </a:r>
            <a:endParaRPr lang="en-US" sz="2400" b="1" i="1" dirty="0"/>
          </a:p>
        </p:txBody>
      </p:sp>
      <p:sp>
        <p:nvSpPr>
          <p:cNvPr id="9" name="Rectangle 8"/>
          <p:cNvSpPr/>
          <p:nvPr/>
        </p:nvSpPr>
        <p:spPr>
          <a:xfrm>
            <a:off x="609600" y="2307130"/>
            <a:ext cx="3505200" cy="2895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i="1" u="sng" dirty="0"/>
              <a:t>ISA &amp; System Design</a:t>
            </a:r>
            <a:endParaRPr lang="en-US" sz="2400" b="1" i="1" u="sng" dirty="0"/>
          </a:p>
          <a:p>
            <a:endParaRPr lang="en-US" sz="1600" dirty="0"/>
          </a:p>
          <a:p>
            <a:r>
              <a:rPr lang="en-US" b="1" i="1" dirty="0"/>
              <a:t>Interfaces </a:t>
            </a:r>
            <a:endParaRPr lang="en-US" b="1" i="1" dirty="0"/>
          </a:p>
          <a:p>
            <a:pPr marL="285750" indent="-285750">
              <a:buFont typeface="Arial" panose="020B0604020202020204" pitchFamily="34" charset="0"/>
              <a:buChar char="•"/>
            </a:pPr>
            <a:r>
              <a:rPr lang="en-US" dirty="0"/>
              <a:t>Machine Language</a:t>
            </a:r>
            <a:endParaRPr lang="en-US" dirty="0"/>
          </a:p>
          <a:p>
            <a:pPr marL="285750" indent="-285750">
              <a:buFont typeface="Arial" panose="020B0604020202020204" pitchFamily="34" charset="0"/>
              <a:buChar char="•"/>
            </a:pPr>
            <a:r>
              <a:rPr lang="en-US" dirty="0"/>
              <a:t>From the view of compiler /System</a:t>
            </a:r>
            <a:endParaRPr lang="en-US" dirty="0"/>
          </a:p>
          <a:p>
            <a:pPr marL="285750" indent="-285750">
              <a:buFont typeface="Arial" panose="020B0604020202020204" pitchFamily="34" charset="0"/>
              <a:buChar char="•"/>
            </a:pPr>
            <a:r>
              <a:rPr lang="en-US" dirty="0"/>
              <a:t>Computer Architecture</a:t>
            </a:r>
            <a:endParaRPr lang="en-US" dirty="0"/>
          </a:p>
          <a:p>
            <a:pPr marL="285750" indent="-285750">
              <a:buFont typeface="Arial" panose="020B0604020202020204" pitchFamily="34" charset="0"/>
              <a:buChar char="•"/>
            </a:pPr>
            <a:r>
              <a:rPr lang="en-US" dirty="0"/>
              <a:t>Instruction </a:t>
            </a:r>
            <a:r>
              <a:rPr lang="en-US" altLang="zh-CN" dirty="0"/>
              <a:t>System &amp; Processor</a:t>
            </a:r>
            <a:endParaRPr lang="en-US" dirty="0"/>
          </a:p>
          <a:p>
            <a:endParaRPr lang="en-US" dirty="0"/>
          </a:p>
          <a:p>
            <a:r>
              <a:rPr lang="en-US" dirty="0"/>
              <a:t>“Building Architect”</a:t>
            </a:r>
            <a:endParaRPr lang="en-US" dirty="0"/>
          </a:p>
          <a:p>
            <a:pPr algn="ctr"/>
            <a:endParaRPr lang="en-US" dirty="0"/>
          </a:p>
        </p:txBody>
      </p:sp>
      <p:sp>
        <p:nvSpPr>
          <p:cNvPr id="10" name="Rectangle 9"/>
          <p:cNvSpPr/>
          <p:nvPr/>
        </p:nvSpPr>
        <p:spPr>
          <a:xfrm>
            <a:off x="5181600" y="2286000"/>
            <a:ext cx="350520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i="1" u="sng" dirty="0"/>
              <a:t>Computer Organization</a:t>
            </a:r>
            <a:endParaRPr lang="en-US" sz="2400" b="1" i="1" u="sng" dirty="0"/>
          </a:p>
          <a:p>
            <a:endParaRPr lang="en-US" sz="1600" dirty="0"/>
          </a:p>
          <a:p>
            <a:r>
              <a:rPr lang="en-US" b="1" i="1" dirty="0"/>
              <a:t>Hardware</a:t>
            </a:r>
            <a:endParaRPr lang="en-US" b="1" i="1" dirty="0"/>
          </a:p>
          <a:p>
            <a:pPr marL="285750" indent="-285750">
              <a:buFont typeface="Arial" panose="020B0604020202020204" pitchFamily="34" charset="0"/>
              <a:buChar char="•"/>
            </a:pPr>
            <a:r>
              <a:rPr lang="en-US" dirty="0"/>
              <a:t>Machine Implementation</a:t>
            </a:r>
            <a:endParaRPr lang="en-US" dirty="0"/>
          </a:p>
          <a:p>
            <a:pPr marL="285750" indent="-285750">
              <a:buFont typeface="Arial" panose="020B0604020202020204" pitchFamily="34" charset="0"/>
              <a:buChar char="•"/>
            </a:pPr>
            <a:r>
              <a:rPr lang="en-US" dirty="0"/>
              <a:t>From the view of logical designer</a:t>
            </a:r>
            <a:endParaRPr lang="en-US" dirty="0"/>
          </a:p>
          <a:p>
            <a:pPr marL="285750" indent="-285750">
              <a:buFont typeface="Arial" panose="020B0604020202020204" pitchFamily="34" charset="0"/>
              <a:buChar char="•"/>
            </a:pPr>
            <a:r>
              <a:rPr lang="en-US" dirty="0"/>
              <a:t>Architecture of Processor</a:t>
            </a:r>
            <a:endParaRPr lang="en-US" dirty="0"/>
          </a:p>
          <a:p>
            <a:pPr marL="285750" indent="-285750">
              <a:buFont typeface="Arial" panose="020B0604020202020204" pitchFamily="34" charset="0"/>
              <a:buChar char="•"/>
            </a:pPr>
            <a:r>
              <a:rPr lang="en-US" dirty="0"/>
              <a:t>Computer Organization</a:t>
            </a:r>
            <a:endParaRPr lang="en-US" dirty="0"/>
          </a:p>
          <a:p>
            <a:endParaRPr lang="en-US" dirty="0"/>
          </a:p>
          <a:p>
            <a:r>
              <a:rPr lang="en-US" dirty="0"/>
              <a:t>“Construction Engineer”</a:t>
            </a:r>
            <a:endParaRPr lang="en-US" dirty="0"/>
          </a:p>
          <a:p>
            <a:pPr algn="ctr"/>
            <a:endParaRPr lang="en-US" dirty="0"/>
          </a:p>
        </p:txBody>
      </p:sp>
      <p:cxnSp>
        <p:nvCxnSpPr>
          <p:cNvPr id="12" name="Straight Arrow Connector 11"/>
          <p:cNvCxnSpPr>
            <a:endCxn id="9" idx="0"/>
          </p:cNvCxnSpPr>
          <p:nvPr/>
        </p:nvCxnSpPr>
        <p:spPr>
          <a:xfrm flipH="1">
            <a:off x="2362200" y="1522434"/>
            <a:ext cx="1168400" cy="78469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0" idx="0"/>
          </p:cNvCxnSpPr>
          <p:nvPr/>
        </p:nvCxnSpPr>
        <p:spPr>
          <a:xfrm>
            <a:off x="5435600" y="1519411"/>
            <a:ext cx="1498600" cy="766589"/>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28600" y="5334000"/>
            <a:ext cx="8610600" cy="1015663"/>
          </a:xfrm>
          <a:prstGeom prst="rect">
            <a:avLst/>
          </a:prstGeom>
          <a:noFill/>
        </p:spPr>
        <p:txBody>
          <a:bodyPr wrap="square" rtlCol="0">
            <a:spAutoFit/>
          </a:bodyPr>
          <a:lstStyle/>
          <a:p>
            <a:r>
              <a:rPr lang="en-US" sz="2000" b="1" i="1" dirty="0"/>
              <a:t>Little amount of people work with Computer Design! Much less with ISA Design!</a:t>
            </a:r>
            <a:endParaRPr lang="en-US" sz="2000" b="1" i="1" dirty="0"/>
          </a:p>
          <a:p>
            <a:r>
              <a:rPr lang="en-US" sz="2000" b="1" i="1" dirty="0"/>
              <a:t>Large amount of people work with Computer </a:t>
            </a:r>
            <a:r>
              <a:rPr lang="en-US" altLang="zh-CN" sz="2000" b="1" i="1" dirty="0"/>
              <a:t>Components Design…</a:t>
            </a:r>
            <a:endParaRPr lang="en-US" altLang="zh-CN" sz="2000" b="1" i="1" dirty="0"/>
          </a:p>
          <a:p>
            <a:r>
              <a:rPr lang="en-US" sz="2000" b="1" i="1" dirty="0"/>
              <a:t>Much more care about the detailed Functionality of Computer…</a:t>
            </a:r>
            <a:endParaRPr lang="en-US" sz="2000" b="1" i="1" dirty="0"/>
          </a:p>
        </p:txBody>
      </p:sp>
      <p:sp>
        <p:nvSpPr>
          <p:cNvPr id="11" name="Footer Placeholder 10"/>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Diagram of Representations</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x-none" dirty="0"/>
              <a:t>Content levels</a:t>
            </a:r>
            <a:endParaRPr lang="en-US" dirty="0"/>
          </a:p>
        </p:txBody>
      </p:sp>
      <p:sp>
        <p:nvSpPr>
          <p:cNvPr id="7" name="Content Placeholder 6"/>
          <p:cNvSpPr>
            <a:spLocks noGrp="1"/>
          </p:cNvSpPr>
          <p:nvPr>
            <p:ph sz="quarter" idx="13"/>
          </p:nvPr>
        </p:nvSpPr>
        <p:spPr/>
        <p:txBody>
          <a:bodyPr/>
          <a:lstStyle/>
          <a:p>
            <a:endParaRPr lang="en-US"/>
          </a:p>
        </p:txBody>
      </p:sp>
      <p:sp>
        <p:nvSpPr>
          <p:cNvPr id="9" name="Rectangle 3"/>
          <p:cNvSpPr>
            <a:spLocks noChangeArrowheads="1"/>
          </p:cNvSpPr>
          <p:nvPr/>
        </p:nvSpPr>
        <p:spPr bwMode="auto">
          <a:xfrm>
            <a:off x="561340" y="1752600"/>
            <a:ext cx="74295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Rectangle 4"/>
          <p:cNvSpPr>
            <a:spLocks noChangeArrowheads="1"/>
          </p:cNvSpPr>
          <p:nvPr/>
        </p:nvSpPr>
        <p:spPr bwMode="auto">
          <a:xfrm>
            <a:off x="821690" y="1885950"/>
            <a:ext cx="2590800" cy="53022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spcBef>
                <a:spcPct val="41000"/>
              </a:spcBef>
            </a:pPr>
            <a:r>
              <a:rPr lang="en-US" altLang="x-none" sz="1800" b="1" dirty="0">
                <a:latin typeface="Arial" panose="020B0604020202020204" pitchFamily="34" charset="0"/>
              </a:rPr>
              <a:t>High Level Language Program</a:t>
            </a:r>
            <a:endParaRPr lang="en-US" altLang="x-none" sz="1800" b="1" dirty="0">
              <a:latin typeface="Arial" panose="020B0604020202020204" pitchFamily="34" charset="0"/>
            </a:endParaRPr>
          </a:p>
        </p:txBody>
      </p:sp>
      <p:sp>
        <p:nvSpPr>
          <p:cNvPr id="11" name="Rectangle 5"/>
          <p:cNvSpPr>
            <a:spLocks noChangeArrowheads="1"/>
          </p:cNvSpPr>
          <p:nvPr/>
        </p:nvSpPr>
        <p:spPr bwMode="auto">
          <a:xfrm>
            <a:off x="821690" y="2832100"/>
            <a:ext cx="2590800" cy="53022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spcBef>
                <a:spcPct val="41000"/>
              </a:spcBef>
            </a:pPr>
            <a:r>
              <a:rPr lang="en-US" altLang="x-none" sz="1800" b="1" dirty="0">
                <a:solidFill>
                  <a:srgbClr val="333399"/>
                </a:solidFill>
                <a:latin typeface="Arial" panose="020B0604020202020204" pitchFamily="34" charset="0"/>
              </a:rPr>
              <a:t>Assembly  Language Program</a:t>
            </a:r>
            <a:endParaRPr lang="en-US" altLang="x-none" sz="1800" b="1" dirty="0">
              <a:solidFill>
                <a:srgbClr val="333399"/>
              </a:solidFill>
              <a:latin typeface="Arial" panose="020B0604020202020204" pitchFamily="34" charset="0"/>
            </a:endParaRPr>
          </a:p>
        </p:txBody>
      </p:sp>
      <p:sp>
        <p:nvSpPr>
          <p:cNvPr id="12" name="Rectangle 6"/>
          <p:cNvSpPr>
            <a:spLocks noChangeArrowheads="1"/>
          </p:cNvSpPr>
          <p:nvPr/>
        </p:nvSpPr>
        <p:spPr bwMode="auto">
          <a:xfrm>
            <a:off x="872490" y="3854450"/>
            <a:ext cx="2590800" cy="53022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spcBef>
                <a:spcPct val="41000"/>
              </a:spcBef>
            </a:pPr>
            <a:r>
              <a:rPr lang="en-US" altLang="x-none" sz="1800" b="1" dirty="0">
                <a:solidFill>
                  <a:srgbClr val="333399"/>
                </a:solidFill>
                <a:latin typeface="Arial" panose="020B0604020202020204" pitchFamily="34" charset="0"/>
              </a:rPr>
              <a:t>Machine  Language Program</a:t>
            </a:r>
            <a:endParaRPr lang="en-US" altLang="x-none" sz="1800" b="1" dirty="0">
              <a:solidFill>
                <a:srgbClr val="333399"/>
              </a:solidFill>
              <a:latin typeface="Arial" panose="020B0604020202020204" pitchFamily="34" charset="0"/>
            </a:endParaRPr>
          </a:p>
        </p:txBody>
      </p:sp>
      <p:sp>
        <p:nvSpPr>
          <p:cNvPr id="13" name="Rectangle 7"/>
          <p:cNvSpPr>
            <a:spLocks noChangeArrowheads="1"/>
          </p:cNvSpPr>
          <p:nvPr/>
        </p:nvSpPr>
        <p:spPr bwMode="auto">
          <a:xfrm>
            <a:off x="872490" y="5302250"/>
            <a:ext cx="2590800" cy="546100"/>
          </a:xfrm>
          <a:prstGeom prst="rect">
            <a:avLst/>
          </a:prstGeom>
          <a:noFill/>
          <a:ln w="12700">
            <a:pattFill prst="pct70">
              <a:fgClr>
                <a:schemeClr val="tx1"/>
              </a:fgClr>
              <a:bgClr>
                <a:schemeClr val="bg1"/>
              </a:bgClr>
            </a:patt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8000"/>
              </a:lnSpc>
              <a:spcBef>
                <a:spcPct val="43000"/>
              </a:spcBef>
            </a:pPr>
            <a:r>
              <a:rPr lang="en-US" altLang="x-none" sz="1800" dirty="0">
                <a:latin typeface="Arial" panose="020B0604020202020204" pitchFamily="34" charset="0"/>
              </a:rPr>
              <a:t>Control Signal Specification</a:t>
            </a:r>
            <a:endParaRPr lang="en-US" altLang="x-none" sz="1800" dirty="0">
              <a:latin typeface="Arial" panose="020B0604020202020204" pitchFamily="34" charset="0"/>
            </a:endParaRPr>
          </a:p>
        </p:txBody>
      </p:sp>
      <p:sp>
        <p:nvSpPr>
          <p:cNvPr id="14" name="Line 8"/>
          <p:cNvSpPr>
            <a:spLocks noChangeShapeType="1"/>
          </p:cNvSpPr>
          <p:nvPr/>
        </p:nvSpPr>
        <p:spPr bwMode="auto">
          <a:xfrm>
            <a:off x="2047240" y="2425701"/>
            <a:ext cx="0" cy="425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9"/>
          <p:cNvSpPr>
            <a:spLocks noChangeShapeType="1"/>
          </p:cNvSpPr>
          <p:nvPr/>
        </p:nvSpPr>
        <p:spPr bwMode="auto">
          <a:xfrm flipH="1">
            <a:off x="2072640" y="3362326"/>
            <a:ext cx="0" cy="5207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Rectangle 10"/>
          <p:cNvSpPr>
            <a:spLocks noChangeArrowheads="1"/>
          </p:cNvSpPr>
          <p:nvPr/>
        </p:nvSpPr>
        <p:spPr bwMode="auto">
          <a:xfrm>
            <a:off x="2167890" y="2443956"/>
            <a:ext cx="1308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a:lnSpc>
                <a:spcPct val="85000"/>
              </a:lnSpc>
            </a:pPr>
            <a:r>
              <a:rPr lang="en-US" altLang="x-none" b="1" i="1">
                <a:latin typeface="Arial" panose="020B0604020202020204" pitchFamily="34" charset="0"/>
              </a:rPr>
              <a:t>Compiler</a:t>
            </a:r>
            <a:endParaRPr lang="en-US" altLang="x-none" b="1" i="1">
              <a:latin typeface="Arial" panose="020B0604020202020204" pitchFamily="34" charset="0"/>
            </a:endParaRPr>
          </a:p>
        </p:txBody>
      </p:sp>
      <p:sp>
        <p:nvSpPr>
          <p:cNvPr id="17" name="Rectangle 11"/>
          <p:cNvSpPr>
            <a:spLocks noChangeArrowheads="1"/>
          </p:cNvSpPr>
          <p:nvPr/>
        </p:nvSpPr>
        <p:spPr bwMode="auto">
          <a:xfrm>
            <a:off x="2174240" y="3471068"/>
            <a:ext cx="1435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a:lnSpc>
                <a:spcPct val="85000"/>
              </a:lnSpc>
            </a:pPr>
            <a:r>
              <a:rPr lang="en-US" altLang="x-none" b="1" i="1">
                <a:latin typeface="Arial" panose="020B0604020202020204" pitchFamily="34" charset="0"/>
              </a:rPr>
              <a:t>Assembler</a:t>
            </a:r>
            <a:endParaRPr lang="en-US" altLang="x-none" b="1" i="1">
              <a:latin typeface="Arial" panose="020B0604020202020204" pitchFamily="34" charset="0"/>
            </a:endParaRPr>
          </a:p>
        </p:txBody>
      </p:sp>
      <p:sp>
        <p:nvSpPr>
          <p:cNvPr id="19" name="Rectangle 13"/>
          <p:cNvSpPr>
            <a:spLocks noChangeArrowheads="1"/>
          </p:cNvSpPr>
          <p:nvPr/>
        </p:nvSpPr>
        <p:spPr bwMode="auto">
          <a:xfrm>
            <a:off x="2201228" y="4784725"/>
            <a:ext cx="2705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a:lnSpc>
                <a:spcPct val="85000"/>
              </a:lnSpc>
            </a:pPr>
            <a:r>
              <a:rPr lang="en-US" altLang="x-none" b="1" i="1">
                <a:latin typeface="Arial" panose="020B0604020202020204" pitchFamily="34" charset="0"/>
              </a:rPr>
              <a:t>Machine Interpretation</a:t>
            </a:r>
            <a:endParaRPr lang="en-US" altLang="x-none" b="1" i="1">
              <a:latin typeface="Arial" panose="020B0604020202020204" pitchFamily="34" charset="0"/>
            </a:endParaRPr>
          </a:p>
        </p:txBody>
      </p:sp>
      <p:sp>
        <p:nvSpPr>
          <p:cNvPr id="20" name="Rectangle 14"/>
          <p:cNvSpPr>
            <a:spLocks noChangeArrowheads="1"/>
          </p:cNvSpPr>
          <p:nvPr/>
        </p:nvSpPr>
        <p:spPr bwMode="auto">
          <a:xfrm>
            <a:off x="4904740" y="1736725"/>
            <a:ext cx="30861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8000"/>
              </a:lnSpc>
              <a:spcBef>
                <a:spcPct val="42000"/>
              </a:spcBef>
            </a:pPr>
            <a:r>
              <a:rPr lang="en-US" altLang="x-none" sz="1800" dirty="0">
                <a:latin typeface="Arial" panose="020B0604020202020204" pitchFamily="34" charset="0"/>
              </a:rPr>
              <a:t>temp = v[k];</a:t>
            </a:r>
            <a:endParaRPr lang="en-US" altLang="x-none" sz="1800" dirty="0">
              <a:latin typeface="Arial" panose="020B0604020202020204" pitchFamily="34" charset="0"/>
            </a:endParaRPr>
          </a:p>
          <a:p>
            <a:pPr>
              <a:lnSpc>
                <a:spcPct val="88000"/>
              </a:lnSpc>
              <a:spcBef>
                <a:spcPct val="42000"/>
              </a:spcBef>
            </a:pPr>
            <a:r>
              <a:rPr lang="en-US" altLang="x-none" sz="1800" dirty="0">
                <a:latin typeface="Arial" panose="020B0604020202020204" pitchFamily="34" charset="0"/>
              </a:rPr>
              <a:t>v[k] = v[k+1];</a:t>
            </a:r>
            <a:endParaRPr lang="en-US" altLang="x-none" sz="1800" dirty="0">
              <a:latin typeface="Arial" panose="020B0604020202020204" pitchFamily="34" charset="0"/>
            </a:endParaRPr>
          </a:p>
          <a:p>
            <a:pPr>
              <a:lnSpc>
                <a:spcPct val="88000"/>
              </a:lnSpc>
              <a:spcBef>
                <a:spcPct val="42000"/>
              </a:spcBef>
            </a:pPr>
            <a:r>
              <a:rPr lang="en-US" altLang="x-none" sz="1800" dirty="0">
                <a:latin typeface="Arial" panose="020B0604020202020204" pitchFamily="34" charset="0"/>
              </a:rPr>
              <a:t>v[k+1] = temp;</a:t>
            </a:r>
            <a:endParaRPr lang="en-US" altLang="x-none" sz="1800" dirty="0">
              <a:latin typeface="Arial" panose="020B0604020202020204" pitchFamily="34" charset="0"/>
            </a:endParaRPr>
          </a:p>
        </p:txBody>
      </p:sp>
      <p:sp>
        <p:nvSpPr>
          <p:cNvPr id="21" name="Rectangle 15"/>
          <p:cNvSpPr txBox="1">
            <a:spLocks noChangeArrowheads="1"/>
          </p:cNvSpPr>
          <p:nvPr/>
        </p:nvSpPr>
        <p:spPr bwMode="auto">
          <a:xfrm>
            <a:off x="4398327" y="2726908"/>
            <a:ext cx="4098290" cy="1159292"/>
          </a:xfrm>
          <a:prstGeom prst="rect">
            <a:avLst/>
          </a:prstGeom>
          <a:noFill/>
          <a:ln>
            <a:noFill/>
          </a:ln>
        </p:spPr>
        <p:txBody>
          <a:bodyPr vert="horz" wrap="square" lIns="63500" tIns="25400" rIns="63500" bIns="25400" numCol="1" anchor="t" anchorCtr="0" compatLnSpc="1">
            <a:spAutoFit/>
          </a:bodyPr>
          <a:lstStyle>
            <a:lvl1pPr marL="342900" indent="-342900" algn="l" rtl="0" eaLnBrk="0" fontAlgn="base" hangingPunct="0">
              <a:spcBef>
                <a:spcPct val="20000"/>
              </a:spcBef>
              <a:spcAft>
                <a:spcPct val="0"/>
              </a:spcAft>
              <a:buClr>
                <a:srgbClr val="FF0000"/>
              </a:buClr>
              <a:buSzPct val="75000"/>
              <a:buBlip>
                <a:blip r:embed="rId1"/>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0"/>
              </a:spcBef>
              <a:buFontTx/>
              <a:buNone/>
              <a:tabLst>
                <a:tab pos="1066800" algn="l"/>
              </a:tabLst>
            </a:pPr>
            <a:r>
              <a:rPr lang="en-US" altLang="x-none" sz="1800" dirty="0" err="1">
                <a:solidFill>
                  <a:srgbClr val="333399"/>
                </a:solidFill>
              </a:rPr>
              <a:t>lw</a:t>
            </a:r>
            <a:r>
              <a:rPr lang="en-US" altLang="x-none" sz="1800" dirty="0">
                <a:solidFill>
                  <a:srgbClr val="333399"/>
                </a:solidFill>
              </a:rPr>
              <a:t>	 	$15,	0($2)</a:t>
            </a:r>
            <a:endParaRPr lang="en-US" altLang="x-none" sz="1800" dirty="0">
              <a:solidFill>
                <a:srgbClr val="333399"/>
              </a:solidFill>
            </a:endParaRPr>
          </a:p>
          <a:p>
            <a:pPr>
              <a:spcBef>
                <a:spcPct val="0"/>
              </a:spcBef>
              <a:buFontTx/>
              <a:buNone/>
              <a:tabLst>
                <a:tab pos="1066800" algn="l"/>
              </a:tabLst>
            </a:pPr>
            <a:r>
              <a:rPr lang="en-US" altLang="x-none" sz="1800" dirty="0" err="1">
                <a:solidFill>
                  <a:srgbClr val="333399"/>
                </a:solidFill>
              </a:rPr>
              <a:t>lw</a:t>
            </a:r>
            <a:r>
              <a:rPr lang="en-US" altLang="x-none" sz="1800" dirty="0">
                <a:solidFill>
                  <a:srgbClr val="333399"/>
                </a:solidFill>
              </a:rPr>
              <a:t>		$16,	4($2)</a:t>
            </a:r>
            <a:endParaRPr lang="en-US" altLang="x-none" sz="1800" dirty="0">
              <a:solidFill>
                <a:srgbClr val="333399"/>
              </a:solidFill>
            </a:endParaRPr>
          </a:p>
          <a:p>
            <a:pPr>
              <a:spcBef>
                <a:spcPct val="0"/>
              </a:spcBef>
              <a:buFontTx/>
              <a:buNone/>
              <a:tabLst>
                <a:tab pos="1066800" algn="l"/>
              </a:tabLst>
            </a:pPr>
            <a:r>
              <a:rPr lang="en-US" altLang="x-none" sz="1800" dirty="0" err="1">
                <a:solidFill>
                  <a:srgbClr val="333399"/>
                </a:solidFill>
              </a:rPr>
              <a:t>sw</a:t>
            </a:r>
            <a:r>
              <a:rPr lang="en-US" altLang="x-none" sz="1800" dirty="0">
                <a:solidFill>
                  <a:srgbClr val="333399"/>
                </a:solidFill>
              </a:rPr>
              <a:t>		$16,	0($2)</a:t>
            </a:r>
            <a:endParaRPr lang="en-US" altLang="x-none" sz="1800" dirty="0">
              <a:solidFill>
                <a:srgbClr val="333399"/>
              </a:solidFill>
            </a:endParaRPr>
          </a:p>
          <a:p>
            <a:pPr>
              <a:spcBef>
                <a:spcPct val="0"/>
              </a:spcBef>
              <a:buFontTx/>
              <a:buNone/>
              <a:tabLst>
                <a:tab pos="1066800" algn="l"/>
              </a:tabLst>
            </a:pPr>
            <a:r>
              <a:rPr lang="en-US" altLang="x-none" sz="1800" dirty="0" err="1">
                <a:solidFill>
                  <a:srgbClr val="333399"/>
                </a:solidFill>
              </a:rPr>
              <a:t>sw</a:t>
            </a:r>
            <a:r>
              <a:rPr lang="en-US" altLang="x-none" sz="1800" dirty="0">
                <a:solidFill>
                  <a:srgbClr val="333399"/>
                </a:solidFill>
              </a:rPr>
              <a:t>		$15,	4($2)</a:t>
            </a:r>
            <a:endParaRPr lang="en-US" altLang="x-none" sz="1800" dirty="0">
              <a:solidFill>
                <a:srgbClr val="333399"/>
              </a:solidFill>
            </a:endParaRPr>
          </a:p>
        </p:txBody>
      </p:sp>
      <p:sp>
        <p:nvSpPr>
          <p:cNvPr id="22" name="Rectangle 16"/>
          <p:cNvSpPr>
            <a:spLocks noChangeArrowheads="1"/>
          </p:cNvSpPr>
          <p:nvPr/>
        </p:nvSpPr>
        <p:spPr bwMode="auto">
          <a:xfrm>
            <a:off x="5234940" y="4749800"/>
            <a:ext cx="29845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17"/>
          <p:cNvSpPr>
            <a:spLocks noChangeArrowheads="1"/>
          </p:cNvSpPr>
          <p:nvPr/>
        </p:nvSpPr>
        <p:spPr bwMode="auto">
          <a:xfrm>
            <a:off x="4120515" y="3883026"/>
            <a:ext cx="4435475"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l"/>
            <a:r>
              <a:rPr lang="en-US" altLang="x-none" sz="1400" dirty="0">
                <a:solidFill>
                  <a:srgbClr val="333399"/>
                </a:solidFill>
                <a:latin typeface="Courier New" panose="02070309020205020404" charset="0"/>
              </a:rPr>
              <a:t>0000 1001 1100 0110 1010 1111 0101 1000</a:t>
            </a:r>
            <a:endParaRPr lang="en-US" altLang="x-none" sz="1400" dirty="0">
              <a:solidFill>
                <a:srgbClr val="333399"/>
              </a:solidFill>
              <a:latin typeface="Courier New" panose="02070309020205020404" charset="0"/>
            </a:endParaRPr>
          </a:p>
          <a:p>
            <a:pPr algn="l"/>
            <a:r>
              <a:rPr lang="en-US" altLang="x-none" sz="1400" dirty="0">
                <a:solidFill>
                  <a:srgbClr val="333399"/>
                </a:solidFill>
                <a:latin typeface="Courier New" panose="02070309020205020404" charset="0"/>
              </a:rPr>
              <a:t>1010 1111 0101 1000 0000 1001 1100 0110 </a:t>
            </a:r>
            <a:endParaRPr lang="en-US" altLang="x-none" sz="1400" dirty="0">
              <a:solidFill>
                <a:srgbClr val="333399"/>
              </a:solidFill>
              <a:latin typeface="Courier New" panose="02070309020205020404" charset="0"/>
            </a:endParaRPr>
          </a:p>
          <a:p>
            <a:pPr algn="l"/>
            <a:r>
              <a:rPr lang="en-US" altLang="x-none" sz="1400" dirty="0">
                <a:solidFill>
                  <a:srgbClr val="333399"/>
                </a:solidFill>
                <a:latin typeface="Courier New" panose="02070309020205020404" charset="0"/>
              </a:rPr>
              <a:t>1100 0110 1010 1111 0101 1000 0000 1001 </a:t>
            </a:r>
            <a:endParaRPr lang="en-US" altLang="x-none" sz="1400" dirty="0">
              <a:solidFill>
                <a:srgbClr val="333399"/>
              </a:solidFill>
              <a:latin typeface="Courier New" panose="02070309020205020404" charset="0"/>
            </a:endParaRPr>
          </a:p>
          <a:p>
            <a:pPr algn="l"/>
            <a:r>
              <a:rPr lang="en-US" altLang="x-none" sz="1400" dirty="0">
                <a:solidFill>
                  <a:srgbClr val="333399"/>
                </a:solidFill>
                <a:latin typeface="Courier New" panose="02070309020205020404" charset="0"/>
              </a:rPr>
              <a:t>0101 1000 0000 1001 1100 0110 1010 1111 </a:t>
            </a:r>
            <a:endParaRPr lang="en-US" altLang="x-none" sz="1400" dirty="0">
              <a:solidFill>
                <a:srgbClr val="333399"/>
              </a:solidFill>
              <a:latin typeface="Courier New" panose="02070309020205020404" charset="0"/>
            </a:endParaRPr>
          </a:p>
        </p:txBody>
      </p:sp>
      <p:sp>
        <p:nvSpPr>
          <p:cNvPr id="24" name="Rectangle 19"/>
          <p:cNvSpPr>
            <a:spLocks noChangeArrowheads="1"/>
          </p:cNvSpPr>
          <p:nvPr/>
        </p:nvSpPr>
        <p:spPr bwMode="auto">
          <a:xfrm>
            <a:off x="4398327" y="5318125"/>
            <a:ext cx="36512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l"/>
            <a:r>
              <a:rPr lang="en-US" altLang="x-none" sz="1600">
                <a:latin typeface="Arial" panose="020B0604020202020204" pitchFamily="34" charset="0"/>
              </a:rPr>
              <a:t>ALUOP[0:3] &lt;= </a:t>
            </a:r>
            <a:r>
              <a:rPr lang="en-US" altLang="x-none" sz="1600" dirty="0" err="1">
                <a:latin typeface="Arial" panose="020B0604020202020204" pitchFamily="34" charset="0"/>
              </a:rPr>
              <a:t>InstReg</a:t>
            </a:r>
            <a:r>
              <a:rPr lang="en-US" altLang="x-none" sz="1600" dirty="0">
                <a:latin typeface="Arial" panose="020B0604020202020204" pitchFamily="34" charset="0"/>
              </a:rPr>
              <a:t>[9:11] &amp; MASK</a:t>
            </a:r>
            <a:endParaRPr lang="en-US" altLang="x-none" sz="1600" dirty="0">
              <a:latin typeface="Arial" panose="020B0604020202020204" pitchFamily="34" charset="0"/>
            </a:endParaRPr>
          </a:p>
        </p:txBody>
      </p:sp>
      <p:sp>
        <p:nvSpPr>
          <p:cNvPr id="25" name="Rectangle 20"/>
          <p:cNvSpPr>
            <a:spLocks noChangeArrowheads="1"/>
          </p:cNvSpPr>
          <p:nvPr/>
        </p:nvSpPr>
        <p:spPr bwMode="auto">
          <a:xfrm>
            <a:off x="808990" y="4387850"/>
            <a:ext cx="2730500" cy="139700"/>
          </a:xfrm>
          <a:prstGeom prst="rect">
            <a:avLst/>
          </a:prstGeom>
          <a:pattFill prst="horzBrick">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26" name="Straight Connector 25"/>
          <p:cNvCxnSpPr>
            <a:stCxn id="25" idx="2"/>
            <a:endCxn id="13" idx="0"/>
          </p:cNvCxnSpPr>
          <p:nvPr/>
        </p:nvCxnSpPr>
        <p:spPr>
          <a:xfrm flipH="1">
            <a:off x="2167890" y="4527550"/>
            <a:ext cx="6350" cy="77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Diagram of Representations</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x-none" dirty="0"/>
              <a:t>Content levels</a:t>
            </a:r>
            <a:endParaRPr lang="en-US" dirty="0"/>
          </a:p>
        </p:txBody>
      </p:sp>
      <p:sp>
        <p:nvSpPr>
          <p:cNvPr id="7" name="Content Placeholder 6"/>
          <p:cNvSpPr>
            <a:spLocks noGrp="1"/>
          </p:cNvSpPr>
          <p:nvPr>
            <p:ph sz="quarter" idx="13"/>
          </p:nvPr>
        </p:nvSpPr>
        <p:spPr>
          <a:xfrm>
            <a:off x="250825" y="116837"/>
            <a:ext cx="815975" cy="568325"/>
          </a:xfrm>
        </p:spPr>
        <p:txBody>
          <a:bodyPr/>
          <a:lstStyle/>
          <a:p>
            <a:r>
              <a:rPr lang="en-US" dirty="0"/>
              <a:t>5.6</a:t>
            </a:r>
            <a:endParaRPr lang="en-US" dirty="0"/>
          </a:p>
        </p:txBody>
      </p:sp>
      <p:sp>
        <p:nvSpPr>
          <p:cNvPr id="9" name="Rectangle 3"/>
          <p:cNvSpPr>
            <a:spLocks noChangeArrowheads="1"/>
          </p:cNvSpPr>
          <p:nvPr/>
        </p:nvSpPr>
        <p:spPr bwMode="auto">
          <a:xfrm>
            <a:off x="561340" y="1752600"/>
            <a:ext cx="74295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Rectangle 4"/>
          <p:cNvSpPr>
            <a:spLocks noChangeArrowheads="1"/>
          </p:cNvSpPr>
          <p:nvPr/>
        </p:nvSpPr>
        <p:spPr bwMode="auto">
          <a:xfrm>
            <a:off x="821690" y="1885950"/>
            <a:ext cx="2590800" cy="53022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spcBef>
                <a:spcPct val="41000"/>
              </a:spcBef>
            </a:pPr>
            <a:r>
              <a:rPr lang="en-US" altLang="x-none" sz="1800" b="1">
                <a:latin typeface="Arial" panose="020B0604020202020204" pitchFamily="34" charset="0"/>
              </a:rPr>
              <a:t>High Level Language Program</a:t>
            </a:r>
            <a:endParaRPr lang="en-US" altLang="x-none" sz="1800" b="1">
              <a:latin typeface="Arial" panose="020B0604020202020204" pitchFamily="34" charset="0"/>
            </a:endParaRPr>
          </a:p>
        </p:txBody>
      </p:sp>
      <p:sp>
        <p:nvSpPr>
          <p:cNvPr id="11" name="Rectangle 5"/>
          <p:cNvSpPr>
            <a:spLocks noChangeArrowheads="1"/>
          </p:cNvSpPr>
          <p:nvPr/>
        </p:nvSpPr>
        <p:spPr bwMode="auto">
          <a:xfrm>
            <a:off x="821690" y="2832100"/>
            <a:ext cx="2590800" cy="53022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spcBef>
                <a:spcPct val="41000"/>
              </a:spcBef>
            </a:pPr>
            <a:r>
              <a:rPr lang="en-US" altLang="x-none" sz="1800" b="1" dirty="0">
                <a:solidFill>
                  <a:srgbClr val="333399"/>
                </a:solidFill>
                <a:latin typeface="Arial" panose="020B0604020202020204" pitchFamily="34" charset="0"/>
              </a:rPr>
              <a:t>Assembly  Language Program</a:t>
            </a:r>
            <a:endParaRPr lang="en-US" altLang="x-none" sz="1800" b="1" dirty="0">
              <a:solidFill>
                <a:srgbClr val="333399"/>
              </a:solidFill>
              <a:latin typeface="Arial" panose="020B0604020202020204" pitchFamily="34" charset="0"/>
            </a:endParaRPr>
          </a:p>
        </p:txBody>
      </p:sp>
      <p:sp>
        <p:nvSpPr>
          <p:cNvPr id="12" name="Rectangle 6"/>
          <p:cNvSpPr>
            <a:spLocks noChangeArrowheads="1"/>
          </p:cNvSpPr>
          <p:nvPr/>
        </p:nvSpPr>
        <p:spPr bwMode="auto">
          <a:xfrm>
            <a:off x="872490" y="3854450"/>
            <a:ext cx="2590800" cy="53022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spcBef>
                <a:spcPct val="41000"/>
              </a:spcBef>
            </a:pPr>
            <a:r>
              <a:rPr lang="en-US" altLang="x-none" sz="1800" b="1">
                <a:solidFill>
                  <a:srgbClr val="333399"/>
                </a:solidFill>
                <a:latin typeface="Arial" panose="020B0604020202020204" pitchFamily="34" charset="0"/>
              </a:rPr>
              <a:t>Machine  Language Program</a:t>
            </a:r>
            <a:endParaRPr lang="en-US" altLang="x-none" sz="1800" b="1">
              <a:solidFill>
                <a:srgbClr val="333399"/>
              </a:solidFill>
              <a:latin typeface="Arial" panose="020B0604020202020204" pitchFamily="34" charset="0"/>
            </a:endParaRPr>
          </a:p>
        </p:txBody>
      </p:sp>
      <p:sp>
        <p:nvSpPr>
          <p:cNvPr id="13" name="Rectangle 7"/>
          <p:cNvSpPr>
            <a:spLocks noChangeArrowheads="1"/>
          </p:cNvSpPr>
          <p:nvPr/>
        </p:nvSpPr>
        <p:spPr bwMode="auto">
          <a:xfrm>
            <a:off x="34925" y="5137150"/>
            <a:ext cx="1641475" cy="658001"/>
          </a:xfrm>
          <a:prstGeom prst="rect">
            <a:avLst/>
          </a:prstGeom>
          <a:noFill/>
          <a:ln w="12700">
            <a:pattFill prst="pct70">
              <a:fgClr>
                <a:schemeClr val="tx1"/>
              </a:fgClr>
              <a:bgClr>
                <a:schemeClr val="bg1"/>
              </a:bgClr>
            </a:patt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8000"/>
              </a:lnSpc>
              <a:spcBef>
                <a:spcPct val="43000"/>
              </a:spcBef>
            </a:pPr>
            <a:r>
              <a:rPr lang="en-US" altLang="x-none" sz="1800" dirty="0">
                <a:latin typeface="Arial" panose="020B0604020202020204" pitchFamily="34" charset="0"/>
              </a:rPr>
              <a:t>Control Signal</a:t>
            </a:r>
            <a:endParaRPr lang="en-US" altLang="x-none" sz="1800" dirty="0">
              <a:latin typeface="Arial" panose="020B0604020202020204" pitchFamily="34" charset="0"/>
            </a:endParaRPr>
          </a:p>
          <a:p>
            <a:pPr algn="ctr">
              <a:lnSpc>
                <a:spcPct val="88000"/>
              </a:lnSpc>
              <a:spcBef>
                <a:spcPct val="43000"/>
              </a:spcBef>
            </a:pPr>
            <a:r>
              <a:rPr lang="en-US" altLang="x-none" sz="1800" dirty="0">
                <a:latin typeface="Arial" panose="020B0604020202020204" pitchFamily="34" charset="0"/>
              </a:rPr>
              <a:t>Specification</a:t>
            </a:r>
            <a:endParaRPr lang="en-US" altLang="x-none" sz="1800" dirty="0">
              <a:latin typeface="Arial" panose="020B0604020202020204" pitchFamily="34" charset="0"/>
            </a:endParaRPr>
          </a:p>
        </p:txBody>
      </p:sp>
      <p:sp>
        <p:nvSpPr>
          <p:cNvPr id="14" name="Line 8"/>
          <p:cNvSpPr>
            <a:spLocks noChangeShapeType="1"/>
          </p:cNvSpPr>
          <p:nvPr/>
        </p:nvSpPr>
        <p:spPr bwMode="auto">
          <a:xfrm>
            <a:off x="2047240" y="2425701"/>
            <a:ext cx="0" cy="425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9"/>
          <p:cNvSpPr>
            <a:spLocks noChangeShapeType="1"/>
          </p:cNvSpPr>
          <p:nvPr/>
        </p:nvSpPr>
        <p:spPr bwMode="auto">
          <a:xfrm flipH="1">
            <a:off x="2072640" y="3362326"/>
            <a:ext cx="0" cy="5207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Rectangle 10"/>
          <p:cNvSpPr>
            <a:spLocks noChangeArrowheads="1"/>
          </p:cNvSpPr>
          <p:nvPr/>
        </p:nvSpPr>
        <p:spPr bwMode="auto">
          <a:xfrm>
            <a:off x="2167890" y="2443956"/>
            <a:ext cx="1308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a:lnSpc>
                <a:spcPct val="85000"/>
              </a:lnSpc>
            </a:pPr>
            <a:r>
              <a:rPr lang="en-US" altLang="x-none" b="1" i="1">
                <a:latin typeface="Arial" panose="020B0604020202020204" pitchFamily="34" charset="0"/>
              </a:rPr>
              <a:t>Compiler</a:t>
            </a:r>
            <a:endParaRPr lang="en-US" altLang="x-none" b="1" i="1">
              <a:latin typeface="Arial" panose="020B0604020202020204" pitchFamily="34" charset="0"/>
            </a:endParaRPr>
          </a:p>
        </p:txBody>
      </p:sp>
      <p:sp>
        <p:nvSpPr>
          <p:cNvPr id="17" name="Rectangle 11"/>
          <p:cNvSpPr>
            <a:spLocks noChangeArrowheads="1"/>
          </p:cNvSpPr>
          <p:nvPr/>
        </p:nvSpPr>
        <p:spPr bwMode="auto">
          <a:xfrm>
            <a:off x="2174240" y="3471068"/>
            <a:ext cx="1435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a:lnSpc>
                <a:spcPct val="85000"/>
              </a:lnSpc>
            </a:pPr>
            <a:r>
              <a:rPr lang="en-US" altLang="x-none" b="1" i="1">
                <a:latin typeface="Arial" panose="020B0604020202020204" pitchFamily="34" charset="0"/>
              </a:rPr>
              <a:t>Assembler</a:t>
            </a:r>
            <a:endParaRPr lang="en-US" altLang="x-none" b="1" i="1">
              <a:latin typeface="Arial" panose="020B0604020202020204" pitchFamily="34" charset="0"/>
            </a:endParaRPr>
          </a:p>
        </p:txBody>
      </p:sp>
      <p:sp>
        <p:nvSpPr>
          <p:cNvPr id="19" name="Rectangle 13"/>
          <p:cNvSpPr>
            <a:spLocks noChangeArrowheads="1"/>
          </p:cNvSpPr>
          <p:nvPr/>
        </p:nvSpPr>
        <p:spPr bwMode="auto">
          <a:xfrm>
            <a:off x="-63500" y="4638674"/>
            <a:ext cx="2705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l">
              <a:lnSpc>
                <a:spcPct val="85000"/>
              </a:lnSpc>
            </a:pPr>
            <a:r>
              <a:rPr lang="en-US" altLang="x-none" b="1" i="1">
                <a:latin typeface="Arial" panose="020B0604020202020204" pitchFamily="34" charset="0"/>
              </a:rPr>
              <a:t>Machine Interpretation</a:t>
            </a:r>
            <a:endParaRPr lang="en-US" altLang="x-none" b="1" i="1">
              <a:latin typeface="Arial" panose="020B0604020202020204" pitchFamily="34" charset="0"/>
            </a:endParaRPr>
          </a:p>
        </p:txBody>
      </p:sp>
      <p:sp>
        <p:nvSpPr>
          <p:cNvPr id="20" name="Rectangle 14"/>
          <p:cNvSpPr>
            <a:spLocks noChangeArrowheads="1"/>
          </p:cNvSpPr>
          <p:nvPr/>
        </p:nvSpPr>
        <p:spPr bwMode="auto">
          <a:xfrm>
            <a:off x="4904740" y="1736725"/>
            <a:ext cx="30861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8000"/>
              </a:lnSpc>
              <a:spcBef>
                <a:spcPct val="42000"/>
              </a:spcBef>
            </a:pPr>
            <a:r>
              <a:rPr lang="en-US" altLang="x-none" sz="1800" dirty="0">
                <a:latin typeface="Arial" panose="020B0604020202020204" pitchFamily="34" charset="0"/>
              </a:rPr>
              <a:t>temp = v[k];</a:t>
            </a:r>
            <a:endParaRPr lang="en-US" altLang="x-none" sz="1800" dirty="0">
              <a:latin typeface="Arial" panose="020B0604020202020204" pitchFamily="34" charset="0"/>
            </a:endParaRPr>
          </a:p>
          <a:p>
            <a:pPr>
              <a:lnSpc>
                <a:spcPct val="88000"/>
              </a:lnSpc>
              <a:spcBef>
                <a:spcPct val="42000"/>
              </a:spcBef>
            </a:pPr>
            <a:r>
              <a:rPr lang="en-US" altLang="x-none" sz="1800" dirty="0">
                <a:latin typeface="Arial" panose="020B0604020202020204" pitchFamily="34" charset="0"/>
              </a:rPr>
              <a:t>v[k] = v[k+1];</a:t>
            </a:r>
            <a:endParaRPr lang="en-US" altLang="x-none" sz="1800" dirty="0">
              <a:latin typeface="Arial" panose="020B0604020202020204" pitchFamily="34" charset="0"/>
            </a:endParaRPr>
          </a:p>
          <a:p>
            <a:pPr>
              <a:lnSpc>
                <a:spcPct val="88000"/>
              </a:lnSpc>
              <a:spcBef>
                <a:spcPct val="42000"/>
              </a:spcBef>
            </a:pPr>
            <a:r>
              <a:rPr lang="en-US" altLang="x-none" sz="1800" dirty="0">
                <a:latin typeface="Arial" panose="020B0604020202020204" pitchFamily="34" charset="0"/>
              </a:rPr>
              <a:t>v[k+1] = temp;</a:t>
            </a:r>
            <a:endParaRPr lang="en-US" altLang="x-none" sz="1800" dirty="0">
              <a:latin typeface="Arial" panose="020B0604020202020204" pitchFamily="34" charset="0"/>
            </a:endParaRPr>
          </a:p>
        </p:txBody>
      </p:sp>
      <p:sp>
        <p:nvSpPr>
          <p:cNvPr id="21" name="Rectangle 15"/>
          <p:cNvSpPr txBox="1">
            <a:spLocks noChangeArrowheads="1"/>
          </p:cNvSpPr>
          <p:nvPr/>
        </p:nvSpPr>
        <p:spPr bwMode="auto">
          <a:xfrm>
            <a:off x="4398327" y="2726908"/>
            <a:ext cx="4098290" cy="1159292"/>
          </a:xfrm>
          <a:prstGeom prst="rect">
            <a:avLst/>
          </a:prstGeom>
          <a:noFill/>
          <a:ln>
            <a:noFill/>
          </a:ln>
        </p:spPr>
        <p:txBody>
          <a:bodyPr vert="horz" wrap="square" lIns="63500" tIns="25400" rIns="63500" bIns="25400" numCol="1" anchor="t" anchorCtr="0" compatLnSpc="1">
            <a:spAutoFit/>
          </a:bodyPr>
          <a:lstStyle>
            <a:lvl1pPr marL="342900" indent="-342900" algn="l" rtl="0" eaLnBrk="0" fontAlgn="base" hangingPunct="0">
              <a:spcBef>
                <a:spcPct val="20000"/>
              </a:spcBef>
              <a:spcAft>
                <a:spcPct val="0"/>
              </a:spcAft>
              <a:buClr>
                <a:srgbClr val="FF0000"/>
              </a:buClr>
              <a:buSzPct val="75000"/>
              <a:buBlip>
                <a:blip r:embed="rId1"/>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0"/>
              </a:spcBef>
              <a:buFontTx/>
              <a:buNone/>
              <a:tabLst>
                <a:tab pos="1066800" algn="l"/>
              </a:tabLst>
            </a:pPr>
            <a:r>
              <a:rPr lang="en-US" altLang="x-none" sz="1800" dirty="0" err="1">
                <a:solidFill>
                  <a:srgbClr val="333399"/>
                </a:solidFill>
              </a:rPr>
              <a:t>lw</a:t>
            </a:r>
            <a:r>
              <a:rPr lang="en-US" altLang="x-none" sz="1800" dirty="0">
                <a:solidFill>
                  <a:srgbClr val="333399"/>
                </a:solidFill>
              </a:rPr>
              <a:t>	 	$15,	0($2)</a:t>
            </a:r>
            <a:endParaRPr lang="en-US" altLang="x-none" sz="1800" dirty="0">
              <a:solidFill>
                <a:srgbClr val="333399"/>
              </a:solidFill>
            </a:endParaRPr>
          </a:p>
          <a:p>
            <a:pPr>
              <a:spcBef>
                <a:spcPct val="0"/>
              </a:spcBef>
              <a:buFontTx/>
              <a:buNone/>
              <a:tabLst>
                <a:tab pos="1066800" algn="l"/>
              </a:tabLst>
            </a:pPr>
            <a:r>
              <a:rPr lang="en-US" altLang="x-none" sz="1800" dirty="0" err="1">
                <a:solidFill>
                  <a:srgbClr val="333399"/>
                </a:solidFill>
              </a:rPr>
              <a:t>lw</a:t>
            </a:r>
            <a:r>
              <a:rPr lang="en-US" altLang="x-none" sz="1800" dirty="0">
                <a:solidFill>
                  <a:srgbClr val="333399"/>
                </a:solidFill>
              </a:rPr>
              <a:t>		$16,	4($2)</a:t>
            </a:r>
            <a:endParaRPr lang="en-US" altLang="x-none" sz="1800" dirty="0">
              <a:solidFill>
                <a:srgbClr val="333399"/>
              </a:solidFill>
            </a:endParaRPr>
          </a:p>
          <a:p>
            <a:pPr>
              <a:spcBef>
                <a:spcPct val="0"/>
              </a:spcBef>
              <a:buFontTx/>
              <a:buNone/>
              <a:tabLst>
                <a:tab pos="1066800" algn="l"/>
              </a:tabLst>
            </a:pPr>
            <a:r>
              <a:rPr lang="en-US" altLang="x-none" sz="1800" dirty="0" err="1">
                <a:solidFill>
                  <a:srgbClr val="333399"/>
                </a:solidFill>
              </a:rPr>
              <a:t>sw</a:t>
            </a:r>
            <a:r>
              <a:rPr lang="en-US" altLang="x-none" sz="1800" dirty="0">
                <a:solidFill>
                  <a:srgbClr val="333399"/>
                </a:solidFill>
              </a:rPr>
              <a:t>		$16,	0($2)</a:t>
            </a:r>
            <a:endParaRPr lang="en-US" altLang="x-none" sz="1800" dirty="0">
              <a:solidFill>
                <a:srgbClr val="333399"/>
              </a:solidFill>
            </a:endParaRPr>
          </a:p>
          <a:p>
            <a:pPr>
              <a:spcBef>
                <a:spcPct val="0"/>
              </a:spcBef>
              <a:buFontTx/>
              <a:buNone/>
              <a:tabLst>
                <a:tab pos="1066800" algn="l"/>
              </a:tabLst>
            </a:pPr>
            <a:r>
              <a:rPr lang="en-US" altLang="x-none" sz="1800" dirty="0" err="1">
                <a:solidFill>
                  <a:srgbClr val="333399"/>
                </a:solidFill>
              </a:rPr>
              <a:t>sw</a:t>
            </a:r>
            <a:r>
              <a:rPr lang="en-US" altLang="x-none" sz="1800" dirty="0">
                <a:solidFill>
                  <a:srgbClr val="333399"/>
                </a:solidFill>
              </a:rPr>
              <a:t>		$15,	4($2)</a:t>
            </a:r>
            <a:endParaRPr lang="en-US" altLang="x-none" sz="1800" dirty="0">
              <a:solidFill>
                <a:srgbClr val="333399"/>
              </a:solidFill>
            </a:endParaRPr>
          </a:p>
        </p:txBody>
      </p:sp>
      <p:sp>
        <p:nvSpPr>
          <p:cNvPr id="22" name="Rectangle 16"/>
          <p:cNvSpPr>
            <a:spLocks noChangeArrowheads="1"/>
          </p:cNvSpPr>
          <p:nvPr/>
        </p:nvSpPr>
        <p:spPr bwMode="auto">
          <a:xfrm>
            <a:off x="5234940" y="4749800"/>
            <a:ext cx="29845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17"/>
          <p:cNvSpPr>
            <a:spLocks noChangeArrowheads="1"/>
          </p:cNvSpPr>
          <p:nvPr/>
        </p:nvSpPr>
        <p:spPr bwMode="auto">
          <a:xfrm>
            <a:off x="4120515" y="3883026"/>
            <a:ext cx="4435475"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l"/>
            <a:r>
              <a:rPr lang="en-US" altLang="x-none" sz="1400" dirty="0">
                <a:solidFill>
                  <a:srgbClr val="333399"/>
                </a:solidFill>
                <a:latin typeface="Courier New" panose="02070309020205020404" charset="0"/>
              </a:rPr>
              <a:t>0000 1001 1100 0110 1010 1111 0101 1000</a:t>
            </a:r>
            <a:endParaRPr lang="en-US" altLang="x-none" sz="1400" dirty="0">
              <a:solidFill>
                <a:srgbClr val="333399"/>
              </a:solidFill>
              <a:latin typeface="Courier New" panose="02070309020205020404" charset="0"/>
            </a:endParaRPr>
          </a:p>
          <a:p>
            <a:pPr algn="l"/>
            <a:r>
              <a:rPr lang="en-US" altLang="x-none" sz="1400" dirty="0">
                <a:solidFill>
                  <a:srgbClr val="333399"/>
                </a:solidFill>
                <a:latin typeface="Courier New" panose="02070309020205020404" charset="0"/>
              </a:rPr>
              <a:t>1010 1111 0101 1000 0000 1001 1100 0110 </a:t>
            </a:r>
            <a:endParaRPr lang="en-US" altLang="x-none" sz="1400" dirty="0">
              <a:solidFill>
                <a:srgbClr val="333399"/>
              </a:solidFill>
              <a:latin typeface="Courier New" panose="02070309020205020404" charset="0"/>
            </a:endParaRPr>
          </a:p>
          <a:p>
            <a:pPr algn="l"/>
            <a:r>
              <a:rPr lang="en-US" altLang="x-none" sz="1400" dirty="0">
                <a:solidFill>
                  <a:srgbClr val="333399"/>
                </a:solidFill>
                <a:latin typeface="Courier New" panose="02070309020205020404" charset="0"/>
              </a:rPr>
              <a:t>1100 0110 1010 1111 0101 1000 0000 1001 </a:t>
            </a:r>
            <a:endParaRPr lang="en-US" altLang="x-none" sz="1400" dirty="0">
              <a:solidFill>
                <a:srgbClr val="333399"/>
              </a:solidFill>
              <a:latin typeface="Courier New" panose="02070309020205020404" charset="0"/>
            </a:endParaRPr>
          </a:p>
          <a:p>
            <a:pPr algn="l"/>
            <a:r>
              <a:rPr lang="en-US" altLang="x-none" sz="1400" dirty="0">
                <a:solidFill>
                  <a:srgbClr val="333399"/>
                </a:solidFill>
                <a:latin typeface="Courier New" panose="02070309020205020404" charset="0"/>
              </a:rPr>
              <a:t>0101 1000 0000 1001 1100 0110 1010 1111 </a:t>
            </a:r>
            <a:endParaRPr lang="en-US" altLang="x-none" sz="1400" dirty="0">
              <a:solidFill>
                <a:srgbClr val="333399"/>
              </a:solidFill>
              <a:latin typeface="Courier New" panose="02070309020205020404" charset="0"/>
            </a:endParaRPr>
          </a:p>
        </p:txBody>
      </p:sp>
      <p:sp>
        <p:nvSpPr>
          <p:cNvPr id="25" name="Rectangle 20"/>
          <p:cNvSpPr>
            <a:spLocks noChangeArrowheads="1"/>
          </p:cNvSpPr>
          <p:nvPr/>
        </p:nvSpPr>
        <p:spPr bwMode="auto">
          <a:xfrm>
            <a:off x="808990" y="4387850"/>
            <a:ext cx="2730500" cy="139700"/>
          </a:xfrm>
          <a:prstGeom prst="rect">
            <a:avLst/>
          </a:prstGeom>
          <a:pattFill prst="horzBrick">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Rectangle 6"/>
          <p:cNvSpPr>
            <a:spLocks noChangeArrowheads="1"/>
          </p:cNvSpPr>
          <p:nvPr/>
        </p:nvSpPr>
        <p:spPr bwMode="auto">
          <a:xfrm>
            <a:off x="2047240" y="4895057"/>
            <a:ext cx="3197861" cy="63575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spcBef>
                <a:spcPct val="41000"/>
              </a:spcBef>
            </a:pPr>
            <a:r>
              <a:rPr lang="en-US" altLang="x-none" sz="1800" b="1" dirty="0">
                <a:solidFill>
                  <a:srgbClr val="333399"/>
                </a:solidFill>
                <a:latin typeface="Arial" panose="020B0604020202020204" pitchFamily="34" charset="0"/>
              </a:rPr>
              <a:t>Hardware Arch Description</a:t>
            </a:r>
            <a:endParaRPr lang="en-US" altLang="x-none" sz="1800" b="1" dirty="0">
              <a:solidFill>
                <a:srgbClr val="333399"/>
              </a:solidFill>
              <a:latin typeface="Arial" panose="020B0604020202020204" pitchFamily="34" charset="0"/>
            </a:endParaRPr>
          </a:p>
          <a:p>
            <a:pPr algn="ctr">
              <a:lnSpc>
                <a:spcPct val="85000"/>
              </a:lnSpc>
              <a:spcBef>
                <a:spcPct val="41000"/>
              </a:spcBef>
            </a:pPr>
            <a:r>
              <a:rPr lang="en-US" altLang="x-none" sz="1800" b="1" dirty="0">
                <a:solidFill>
                  <a:srgbClr val="333399"/>
                </a:solidFill>
                <a:latin typeface="Arial" panose="020B0604020202020204" pitchFamily="34" charset="0"/>
              </a:rPr>
              <a:t>(e.g. block diagrams)</a:t>
            </a:r>
            <a:endParaRPr lang="en-US" altLang="x-none" sz="1800" b="1" dirty="0">
              <a:solidFill>
                <a:srgbClr val="333399"/>
              </a:solidFill>
              <a:latin typeface="Arial" panose="020B0604020202020204" pitchFamily="34" charset="0"/>
            </a:endParaRPr>
          </a:p>
        </p:txBody>
      </p:sp>
      <p:cxnSp>
        <p:nvCxnSpPr>
          <p:cNvPr id="28" name="Straight Connector 27"/>
          <p:cNvCxnSpPr>
            <a:stCxn id="25" idx="2"/>
            <a:endCxn id="27" idx="0"/>
          </p:cNvCxnSpPr>
          <p:nvPr/>
        </p:nvCxnSpPr>
        <p:spPr>
          <a:xfrm>
            <a:off x="2174240" y="4527550"/>
            <a:ext cx="1471931" cy="367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6"/>
          <p:cNvSpPr>
            <a:spLocks noChangeArrowheads="1"/>
          </p:cNvSpPr>
          <p:nvPr/>
        </p:nvSpPr>
        <p:spPr bwMode="auto">
          <a:xfrm>
            <a:off x="2047240" y="5781739"/>
            <a:ext cx="3197861" cy="63575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63500" tIns="25400" rIns="63500" bIns="25400">
            <a:spAutoFit/>
          </a:bodyPr>
          <a:lstStyle>
            <a:lvl1pPr marL="342900" indent="-342900" algn="l">
              <a:defRPr sz="2400">
                <a:solidFill>
                  <a:schemeClr val="tx1"/>
                </a:solidFill>
                <a:latin typeface="Times New Roman" panose="02020603050405020304" pitchFamily="18" charset="0"/>
              </a:defRPr>
            </a:lvl1pPr>
            <a:lvl2pPr marL="800100" indent="-342900" algn="l">
              <a:defRPr sz="2400">
                <a:solidFill>
                  <a:schemeClr val="tx1"/>
                </a:solidFill>
                <a:latin typeface="Times New Roman" panose="02020603050405020304" pitchFamily="18" charset="0"/>
              </a:defRPr>
            </a:lvl2pPr>
            <a:lvl3pPr marL="1257300" indent="-342900" algn="l">
              <a:defRPr sz="2400">
                <a:solidFill>
                  <a:schemeClr val="tx1"/>
                </a:solidFill>
                <a:latin typeface="Times New Roman" panose="02020603050405020304" pitchFamily="18" charset="0"/>
              </a:defRPr>
            </a:lvl3pPr>
            <a:lvl4pPr marL="1714500" indent="-342900" algn="l">
              <a:defRPr sz="2400">
                <a:solidFill>
                  <a:schemeClr val="tx1"/>
                </a:solidFill>
                <a:latin typeface="Times New Roman" panose="02020603050405020304" pitchFamily="18" charset="0"/>
              </a:defRPr>
            </a:lvl4pPr>
            <a:lvl5pPr marL="2171700" indent="-342900" algn="l">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spcBef>
                <a:spcPct val="41000"/>
              </a:spcBef>
            </a:pPr>
            <a:r>
              <a:rPr lang="en-US" altLang="x-none" sz="1800" b="1" dirty="0">
                <a:solidFill>
                  <a:srgbClr val="333399"/>
                </a:solidFill>
                <a:latin typeface="Arial" panose="020B0604020202020204" pitchFamily="34" charset="0"/>
              </a:rPr>
              <a:t>Logic Circuit Description</a:t>
            </a:r>
            <a:endParaRPr lang="en-US" altLang="x-none" sz="1800" b="1" dirty="0">
              <a:solidFill>
                <a:srgbClr val="333399"/>
              </a:solidFill>
              <a:latin typeface="Arial" panose="020B0604020202020204" pitchFamily="34" charset="0"/>
            </a:endParaRPr>
          </a:p>
          <a:p>
            <a:pPr algn="ctr">
              <a:lnSpc>
                <a:spcPct val="85000"/>
              </a:lnSpc>
              <a:spcBef>
                <a:spcPct val="41000"/>
              </a:spcBef>
            </a:pPr>
            <a:r>
              <a:rPr lang="en-US" altLang="x-none" sz="1800" b="1" dirty="0">
                <a:solidFill>
                  <a:srgbClr val="333399"/>
                </a:solidFill>
                <a:latin typeface="Arial" panose="020B0604020202020204" pitchFamily="34" charset="0"/>
              </a:rPr>
              <a:t>(e.g. Circuit Schematic)</a:t>
            </a:r>
            <a:endParaRPr lang="en-US" altLang="x-none" sz="1800" b="1" dirty="0">
              <a:solidFill>
                <a:srgbClr val="333399"/>
              </a:solidFill>
              <a:latin typeface="Arial" panose="020B0604020202020204" pitchFamily="34" charset="0"/>
            </a:endParaRPr>
          </a:p>
        </p:txBody>
      </p:sp>
      <p:cxnSp>
        <p:nvCxnSpPr>
          <p:cNvPr id="31" name="Straight Connector 30"/>
          <p:cNvCxnSpPr>
            <a:stCxn id="27" idx="2"/>
            <a:endCxn id="30" idx="0"/>
          </p:cNvCxnSpPr>
          <p:nvPr/>
        </p:nvCxnSpPr>
        <p:spPr>
          <a:xfrm>
            <a:off x="3646171" y="5530808"/>
            <a:ext cx="0" cy="250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13" idx="0"/>
          </p:cNvCxnSpPr>
          <p:nvPr/>
        </p:nvCxnSpPr>
        <p:spPr>
          <a:xfrm flipH="1">
            <a:off x="855663" y="4550252"/>
            <a:ext cx="1318577" cy="586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3" idx="3"/>
            <a:endCxn id="27" idx="1"/>
          </p:cNvCxnSpPr>
          <p:nvPr/>
        </p:nvCxnSpPr>
        <p:spPr>
          <a:xfrm flipV="1">
            <a:off x="1676400" y="5212933"/>
            <a:ext cx="370840" cy="25321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3"/>
            <a:endCxn id="30" idx="1"/>
          </p:cNvCxnSpPr>
          <p:nvPr/>
        </p:nvCxnSpPr>
        <p:spPr>
          <a:xfrm>
            <a:off x="1676400" y="5466151"/>
            <a:ext cx="370840" cy="633464"/>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5350472" y="4790271"/>
            <a:ext cx="2131920" cy="2009760"/>
          </a:xfrm>
          <a:prstGeom prst="rect">
            <a:avLst/>
          </a:prstGeom>
        </p:spPr>
      </p:pic>
      <p:pic>
        <p:nvPicPr>
          <p:cNvPr id="18" name="图片 17"/>
          <p:cNvPicPr>
            <a:picLocks noChangeAspect="1"/>
          </p:cNvPicPr>
          <p:nvPr/>
        </p:nvPicPr>
        <p:blipFill>
          <a:blip r:embed="rId3"/>
          <a:stretch>
            <a:fillRect/>
          </a:stretch>
        </p:blipFill>
        <p:spPr>
          <a:xfrm>
            <a:off x="7041516" y="5001837"/>
            <a:ext cx="2436480" cy="1755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ircle(in)">
                                      <p:cBhvr>
                                        <p:cTn id="7" dur="2000"/>
                                        <p:tgtEl>
                                          <p:spTgt spid="41"/>
                                        </p:tgtEl>
                                      </p:cBhvr>
                                    </p:animEffect>
                                  </p:childTnLst>
                                </p:cTn>
                              </p:par>
                              <p:par>
                                <p:cTn id="8" presetID="6" presetClass="entr" presetSubtype="16"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circle(in)">
                                      <p:cBhvr>
                                        <p:cTn id="10" dur="2000"/>
                                        <p:tgtEl>
                                          <p:spTgt spid="43"/>
                                        </p:tgtEl>
                                      </p:cBhvr>
                                    </p:animEffec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30"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fontScale="85000" lnSpcReduction="20000"/>
          </a:bodyPr>
          <a:lstStyle/>
          <a:p>
            <a:pPr marL="0" lvl="0" indent="0" eaLnBrk="1" hangingPunct="1">
              <a:spcBef>
                <a:spcPct val="0"/>
              </a:spcBef>
              <a:buClr>
                <a:srgbClr val="CC0000"/>
              </a:buClr>
              <a:buNone/>
            </a:pPr>
            <a:r>
              <a:rPr lang="en-US" altLang="en-US" b="1" dirty="0">
                <a:solidFill>
                  <a:srgbClr val="3333CC"/>
                </a:solidFill>
                <a:latin typeface="Arial" panose="020B0604020202020204" pitchFamily="34" charset="0"/>
              </a:rPr>
              <a:t>200x speedup for matrix vector multiplication</a:t>
            </a:r>
            <a:endParaRPr lang="en-US" altLang="en-US" b="1" dirty="0">
              <a:solidFill>
                <a:srgbClr val="3333CC"/>
              </a:solidFill>
              <a:latin typeface="Arial" panose="020B0604020202020204" pitchFamily="34" charset="0"/>
            </a:endParaRPr>
          </a:p>
          <a:p>
            <a:pPr marL="0" lvl="0" indent="0" eaLnBrk="1" hangingPunct="1">
              <a:spcBef>
                <a:spcPct val="0"/>
              </a:spcBef>
              <a:buClr>
                <a:srgbClr val="CC0000"/>
              </a:buClr>
            </a:pPr>
            <a:endParaRPr lang="en-US" altLang="en-US" b="1" dirty="0">
              <a:solidFill>
                <a:srgbClr val="3333CC"/>
              </a:solidFill>
              <a:latin typeface="Arial" panose="020B0604020202020204" pitchFamily="34" charset="0"/>
            </a:endParaRPr>
          </a:p>
          <a:p>
            <a:pPr lvl="0" eaLnBrk="1" hangingPunct="1">
              <a:spcBef>
                <a:spcPct val="0"/>
              </a:spcBef>
              <a:buClr>
                <a:srgbClr val="290CFC"/>
              </a:buClr>
              <a:buFont typeface="Wingdings" panose="05000000000000000000" charset="0"/>
              <a:buChar char="Ø"/>
            </a:pPr>
            <a:r>
              <a:rPr lang="en-US" altLang="en-US" b="1" i="1" dirty="0">
                <a:solidFill>
                  <a:srgbClr val="3333CC"/>
                </a:solidFill>
                <a:latin typeface="Arial" panose="020B0604020202020204" pitchFamily="34" charset="0"/>
              </a:rPr>
              <a:t>Data level parallelism(DLP, SIMD)</a:t>
            </a:r>
            <a:r>
              <a:rPr lang="en-US" altLang="en-US" b="1" dirty="0">
                <a:solidFill>
                  <a:srgbClr val="3333CC"/>
                </a:solidFill>
                <a:latin typeface="Arial" panose="020B0604020202020204" pitchFamily="34" charset="0"/>
              </a:rPr>
              <a:t>: 3.8x (Ch. 3)</a:t>
            </a:r>
            <a:endParaRPr lang="en-US" altLang="en-US" b="1" dirty="0">
              <a:solidFill>
                <a:srgbClr val="3333CC"/>
              </a:solidFill>
              <a:latin typeface="Arial" panose="020B0604020202020204" pitchFamily="34" charset="0"/>
            </a:endParaRPr>
          </a:p>
          <a:p>
            <a:pPr lvl="0" eaLnBrk="1" hangingPunct="1">
              <a:spcBef>
                <a:spcPct val="0"/>
              </a:spcBef>
              <a:buClr>
                <a:srgbClr val="290CFC"/>
              </a:buClr>
              <a:buFont typeface="Wingdings" panose="05000000000000000000" charset="0"/>
              <a:buChar char="Ø"/>
            </a:pPr>
            <a:r>
              <a:rPr lang="en-US" altLang="en-US" b="1" dirty="0">
                <a:solidFill>
                  <a:srgbClr val="3333CC"/>
                </a:solidFill>
                <a:latin typeface="Arial" panose="020B0604020202020204" pitchFamily="34" charset="0"/>
              </a:rPr>
              <a:t>Loop unrolling and out-of-order execution</a:t>
            </a:r>
            <a:r>
              <a:rPr lang="zh-CN" altLang="en-US" b="1" dirty="0">
                <a:solidFill>
                  <a:srgbClr val="3333CC"/>
                </a:solidFill>
                <a:latin typeface="Arial" panose="020B0604020202020204" pitchFamily="34" charset="0"/>
              </a:rPr>
              <a:t>， </a:t>
            </a:r>
            <a:r>
              <a:rPr lang="en-US" altLang="zh-CN" b="1" i="1" dirty="0">
                <a:solidFill>
                  <a:srgbClr val="3333CC"/>
                </a:solidFill>
                <a:latin typeface="Arial" panose="020B0604020202020204" pitchFamily="34" charset="0"/>
              </a:rPr>
              <a:t>Instruction Level Parallelism(ILP)</a:t>
            </a:r>
            <a:r>
              <a:rPr lang="en-US" altLang="en-US" b="1" dirty="0">
                <a:solidFill>
                  <a:srgbClr val="3333CC"/>
                </a:solidFill>
                <a:latin typeface="Arial" panose="020B0604020202020204" pitchFamily="34" charset="0"/>
              </a:rPr>
              <a:t>:2.3x</a:t>
            </a:r>
            <a:r>
              <a:rPr lang="en-US" altLang="zh-CN" b="1" dirty="0">
                <a:solidFill>
                  <a:srgbClr val="3333CC"/>
                </a:solidFill>
                <a:latin typeface="Arial" panose="020B0604020202020204" pitchFamily="34" charset="0"/>
              </a:rPr>
              <a:t> (Ch.4)</a:t>
            </a:r>
            <a:endParaRPr lang="en-US" altLang="en-US" b="1" dirty="0">
              <a:solidFill>
                <a:srgbClr val="3333CC"/>
              </a:solidFill>
              <a:latin typeface="Arial" panose="020B0604020202020204" pitchFamily="34" charset="0"/>
            </a:endParaRPr>
          </a:p>
          <a:p>
            <a:pPr lvl="0" eaLnBrk="1" hangingPunct="1">
              <a:spcBef>
                <a:spcPct val="0"/>
              </a:spcBef>
              <a:buClr>
                <a:srgbClr val="290CFC"/>
              </a:buClr>
              <a:buFont typeface="Wingdings" panose="05000000000000000000" charset="0"/>
              <a:buChar char="Ø"/>
            </a:pPr>
            <a:r>
              <a:rPr lang="en-US" altLang="en-US" b="1" dirty="0">
                <a:solidFill>
                  <a:srgbClr val="3333CC"/>
                </a:solidFill>
                <a:latin typeface="Arial" panose="020B0604020202020204" pitchFamily="34" charset="0"/>
              </a:rPr>
              <a:t>Cache blocking, </a:t>
            </a:r>
            <a:r>
              <a:rPr lang="en-US" altLang="en-US" b="1" i="1" dirty="0">
                <a:solidFill>
                  <a:srgbClr val="3333CC"/>
                </a:solidFill>
                <a:latin typeface="Arial" panose="020B0604020202020204" pitchFamily="34" charset="0"/>
              </a:rPr>
              <a:t>Memory Hierarchy Optimization</a:t>
            </a:r>
            <a:r>
              <a:rPr lang="en-US" altLang="en-US" b="1" dirty="0">
                <a:solidFill>
                  <a:srgbClr val="3333CC"/>
                </a:solidFill>
                <a:latin typeface="Arial" panose="020B0604020202020204" pitchFamily="34" charset="0"/>
              </a:rPr>
              <a:t>: 2.5x (Ch. 5)</a:t>
            </a:r>
            <a:endParaRPr lang="en-US" altLang="en-US" b="1" dirty="0">
              <a:solidFill>
                <a:srgbClr val="3333CC"/>
              </a:solidFill>
              <a:latin typeface="Arial" panose="020B0604020202020204" pitchFamily="34" charset="0"/>
            </a:endParaRPr>
          </a:p>
          <a:p>
            <a:pPr lvl="0" eaLnBrk="1" hangingPunct="1">
              <a:spcBef>
                <a:spcPct val="0"/>
              </a:spcBef>
              <a:buClr>
                <a:srgbClr val="290CFC"/>
              </a:buClr>
              <a:buFont typeface="Wingdings" panose="05000000000000000000" charset="0"/>
              <a:buChar char="Ø"/>
            </a:pPr>
            <a:r>
              <a:rPr lang="en-US" altLang="en-US" b="1" i="1" dirty="0">
                <a:solidFill>
                  <a:srgbClr val="3333CC"/>
                </a:solidFill>
              </a:rPr>
              <a:t>Thread Level Parallelism</a:t>
            </a:r>
            <a:r>
              <a:rPr lang="en-US" altLang="en-US" b="1" dirty="0">
                <a:solidFill>
                  <a:srgbClr val="3333CC"/>
                </a:solidFill>
                <a:latin typeface="Arial" panose="020B0604020202020204" pitchFamily="34" charset="0"/>
              </a:rPr>
              <a:t>, parallel for loops in Multicore systems: 14x (Ch. 6)</a:t>
            </a:r>
            <a:endParaRPr lang="en-US" altLang="en-US" b="1" dirty="0">
              <a:solidFill>
                <a:srgbClr val="3333CC"/>
              </a:solidFill>
              <a:latin typeface="Arial" panose="020B0604020202020204" pitchFamily="34" charset="0"/>
            </a:endParaRPr>
          </a:p>
          <a:p>
            <a:pPr lvl="0" eaLnBrk="1" hangingPunct="1">
              <a:spcBef>
                <a:spcPct val="0"/>
              </a:spcBef>
              <a:buClr>
                <a:srgbClr val="CC0000"/>
              </a:buClr>
            </a:pPr>
            <a:endParaRPr lang="en-US" altLang="en-US" b="1" dirty="0">
              <a:solidFill>
                <a:srgbClr val="3333CC"/>
              </a:solidFill>
              <a:latin typeface="Arial" panose="020B0604020202020204" pitchFamily="34" charset="0"/>
            </a:endParaRPr>
          </a:p>
          <a:p>
            <a:pPr marL="0" lvl="0" indent="0" eaLnBrk="1" hangingPunct="1">
              <a:spcBef>
                <a:spcPct val="0"/>
              </a:spcBef>
              <a:buClr>
                <a:srgbClr val="CC0000"/>
              </a:buClr>
              <a:buNone/>
            </a:pPr>
            <a:r>
              <a:rPr lang="en-US" altLang="en-US" b="1" dirty="0">
                <a:solidFill>
                  <a:srgbClr val="3333CC"/>
                </a:solidFill>
                <a:latin typeface="Arial" panose="020B0604020202020204" pitchFamily="34" charset="0"/>
              </a:rPr>
              <a:t>Further, can use accelerators to get an additional 100x.</a:t>
            </a:r>
            <a:endParaRPr lang="en-US" altLang="en-US" b="1" dirty="0">
              <a:solidFill>
                <a:srgbClr val="3333CC"/>
              </a:solidFill>
              <a:latin typeface="Arial" panose="020B0604020202020204" pitchFamily="34" charset="0"/>
            </a:endParaRPr>
          </a:p>
        </p:txBody>
      </p:sp>
      <p:sp>
        <p:nvSpPr>
          <p:cNvPr id="4" name="灯片编号占位符 3"/>
          <p:cNvSpPr>
            <a:spLocks noGrp="1"/>
          </p:cNvSpPr>
          <p:nvPr>
            <p:ph type="sldNum" sz="quarter" idx="12"/>
          </p:nvPr>
        </p:nvSpPr>
        <p:spPr/>
        <p:txBody>
          <a:bodyPr/>
          <a:lstStyle/>
          <a:p>
            <a:fld id="{8F13D7E1-0B2D-D143-9958-0B614F2CE71D}" type="slidenum">
              <a:rPr lang="zh-CN" altLang="en-US"/>
            </a:fld>
            <a:endParaRPr lang="zh-CN" altLang="en-US"/>
          </a:p>
        </p:txBody>
      </p:sp>
      <p:sp>
        <p:nvSpPr>
          <p:cNvPr id="2" name="Title 1"/>
          <p:cNvSpPr>
            <a:spLocks noGrp="1"/>
          </p:cNvSpPr>
          <p:nvPr>
            <p:ph type="title"/>
          </p:nvPr>
        </p:nvSpPr>
        <p:spPr/>
        <p:txBody>
          <a:bodyPr/>
          <a:lstStyle/>
          <a:p>
            <a:r>
              <a:rPr lang="en-US" dirty="0"/>
              <a:t>Recall the First Example</a:t>
            </a:r>
            <a:endParaRPr lang="en-US" dirty="0"/>
          </a:p>
        </p:txBody>
      </p:sp>
      <p:sp>
        <p:nvSpPr>
          <p:cNvPr id="11" name="Content Placeholder 10"/>
          <p:cNvSpPr>
            <a:spLocks noGrp="1"/>
          </p:cNvSpPr>
          <p:nvPr>
            <p:ph sz="quarter" idx="13"/>
          </p:nvPr>
        </p:nvSpPr>
        <p:spPr/>
        <p:txBody>
          <a:bodyPr anchor="ctr"/>
          <a:lstStyle/>
          <a:p>
            <a:r>
              <a:rPr lang="en-US" sz="2400" dirty="0"/>
              <a:t>5.6</a:t>
            </a:r>
            <a:endParaRPr lang="en-US" sz="2400" dirty="0"/>
          </a:p>
        </p:txBody>
      </p:sp>
      <p:sp>
        <p:nvSpPr>
          <p:cNvPr id="12" name="Date Placeholder 11"/>
          <p:cNvSpPr>
            <a:spLocks noGrp="1"/>
          </p:cNvSpPr>
          <p:nvPr>
            <p:ph type="dt" sz="half" idx="10"/>
          </p:nvPr>
        </p:nvSpPr>
        <p:spPr/>
        <p:txBody>
          <a:bodyPr/>
          <a:lstStyle/>
          <a:p>
            <a:r>
              <a:rPr lang="en-US" altLang="zh-CN"/>
              <a:t>COaA, LEC01 Intro1</a:t>
            </a:r>
            <a:endParaRPr lang="en-US" altLang="zh-CN" dirty="0"/>
          </a:p>
        </p:txBody>
      </p:sp>
      <p:sp>
        <p:nvSpPr>
          <p:cNvPr id="13" name="Footer Placeholder 12"/>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r>
              <a:rPr lang="en-US" sz="7000" b="1" dirty="0">
                <a:solidFill>
                  <a:srgbClr val="FF0000"/>
                </a:solidFill>
              </a:rPr>
              <a:t>Answer 7 Questions </a:t>
            </a:r>
            <a:r>
              <a:rPr lang="en-US" sz="6400" dirty="0"/>
              <a:t>(</a:t>
            </a:r>
            <a:r>
              <a:rPr lang="en-US" sz="6400" dirty="0">
                <a:solidFill>
                  <a:srgbClr val="2003F3"/>
                </a:solidFill>
              </a:rPr>
              <a:t>Blue for S Designers</a:t>
            </a:r>
            <a:r>
              <a:rPr lang="en-US" sz="6400" dirty="0"/>
              <a:t>, </a:t>
            </a:r>
            <a:r>
              <a:rPr lang="en-US" sz="6400" dirty="0">
                <a:solidFill>
                  <a:srgbClr val="FF0000"/>
                </a:solidFill>
              </a:rPr>
              <a:t>Red for H Designers</a:t>
            </a:r>
            <a:r>
              <a:rPr lang="en-US" sz="6400" dirty="0"/>
              <a:t>)</a:t>
            </a:r>
            <a:endParaRPr lang="en-US" sz="6400" dirty="0"/>
          </a:p>
          <a:p>
            <a:pPr lvl="1"/>
            <a:r>
              <a:rPr lang="en-US" sz="6800" dirty="0">
                <a:solidFill>
                  <a:srgbClr val="2003F3"/>
                </a:solidFill>
              </a:rPr>
              <a:t>How are programs translate into hardware language and how does it execute? </a:t>
            </a:r>
            <a:endParaRPr lang="en-US" sz="6800" dirty="0">
              <a:solidFill>
                <a:srgbClr val="2003F3"/>
              </a:solidFill>
            </a:endParaRPr>
          </a:p>
          <a:p>
            <a:pPr lvl="2"/>
            <a:r>
              <a:rPr lang="en-US" sz="6800" dirty="0"/>
              <a:t>To build the concepts of program performance impacted by both S/H</a:t>
            </a:r>
            <a:endParaRPr lang="en-US" sz="6800" dirty="0"/>
          </a:p>
          <a:p>
            <a:pPr lvl="1"/>
            <a:r>
              <a:rPr lang="en-US" sz="6800" dirty="0">
                <a:solidFill>
                  <a:srgbClr val="2003F3"/>
                </a:solidFill>
              </a:rPr>
              <a:t>What is the interface between Soft/Hardware and how software instruct hardware to perform functions?</a:t>
            </a:r>
            <a:endParaRPr lang="en-US" sz="6800" dirty="0">
              <a:solidFill>
                <a:srgbClr val="2003F3"/>
              </a:solidFill>
            </a:endParaRPr>
          </a:p>
          <a:p>
            <a:pPr lvl="2"/>
            <a:r>
              <a:rPr lang="en-US" sz="6800" dirty="0"/>
              <a:t>To build understanding of writing many kinds of programs</a:t>
            </a:r>
            <a:endParaRPr lang="en-US" sz="6800" dirty="0"/>
          </a:p>
          <a:p>
            <a:pPr lvl="1"/>
            <a:r>
              <a:rPr lang="en-US" sz="6800" dirty="0">
                <a:solidFill>
                  <a:srgbClr val="2003F3"/>
                </a:solidFill>
              </a:rPr>
              <a:t>What determines the performance of a program and how to improve it?</a:t>
            </a:r>
            <a:endParaRPr lang="en-US" sz="6800" dirty="0">
              <a:solidFill>
                <a:srgbClr val="2003F3"/>
              </a:solidFill>
            </a:endParaRPr>
          </a:p>
          <a:p>
            <a:pPr lvl="2"/>
            <a:r>
              <a:rPr lang="en-US" sz="6800" dirty="0"/>
              <a:t>Effectiveness</a:t>
            </a:r>
            <a:endParaRPr lang="en-US" sz="6800" dirty="0"/>
          </a:p>
          <a:p>
            <a:pPr lvl="1"/>
            <a:r>
              <a:rPr lang="en-US" sz="6800" dirty="0">
                <a:solidFill>
                  <a:srgbClr val="FF0000"/>
                </a:solidFill>
              </a:rPr>
              <a:t>What techniques can be used to improve performance?</a:t>
            </a:r>
            <a:endParaRPr lang="en-US" sz="6800" dirty="0">
              <a:solidFill>
                <a:srgbClr val="FF0000"/>
              </a:solidFill>
            </a:endParaRPr>
          </a:p>
          <a:p>
            <a:pPr lvl="2"/>
            <a:r>
              <a:rPr lang="en-US" sz="6800" dirty="0"/>
              <a:t>Only basic concepts in this course, more advanced are on </a:t>
            </a:r>
            <a:r>
              <a:rPr lang="en-US" sz="6800" dirty="0">
                <a:solidFill>
                  <a:srgbClr val="FF0000"/>
                </a:solidFill>
              </a:rPr>
              <a:t>Computer Arch</a:t>
            </a:r>
            <a:endParaRPr lang="en-US" sz="6800" dirty="0">
              <a:solidFill>
                <a:srgbClr val="FF0000"/>
              </a:solidFill>
            </a:endParaRPr>
          </a:p>
          <a:p>
            <a:pPr lvl="1"/>
            <a:r>
              <a:rPr lang="en-US" sz="6800" dirty="0">
                <a:solidFill>
                  <a:srgbClr val="FF0000"/>
                </a:solidFill>
              </a:rPr>
              <a:t>What techniques can be used to improve energy efficiency? </a:t>
            </a:r>
            <a:r>
              <a:rPr lang="en-US" sz="6800" dirty="0">
                <a:solidFill>
                  <a:srgbClr val="7030A0"/>
                </a:solidFill>
              </a:rPr>
              <a:t>What can programmers do in energy efficiency?</a:t>
            </a:r>
            <a:endParaRPr lang="en-US" sz="6800" dirty="0">
              <a:solidFill>
                <a:srgbClr val="7030A0"/>
              </a:solidFill>
            </a:endParaRPr>
          </a:p>
          <a:p>
            <a:pPr lvl="1"/>
            <a:r>
              <a:rPr lang="en-US" sz="6800" dirty="0">
                <a:solidFill>
                  <a:srgbClr val="FF0000"/>
                </a:solidFill>
              </a:rPr>
              <a:t>What are reasons and </a:t>
            </a:r>
            <a:r>
              <a:rPr lang="en-US" sz="6800" dirty="0">
                <a:solidFill>
                  <a:srgbClr val="7030A0"/>
                </a:solidFill>
              </a:rPr>
              <a:t>consequences</a:t>
            </a:r>
            <a:r>
              <a:rPr lang="en-US" sz="6800" dirty="0">
                <a:solidFill>
                  <a:srgbClr val="FF0000"/>
                </a:solidFill>
              </a:rPr>
              <a:t> of parallelism? </a:t>
            </a:r>
            <a:endParaRPr lang="en-US" sz="6800" dirty="0">
              <a:solidFill>
                <a:srgbClr val="FF0000"/>
              </a:solidFill>
            </a:endParaRPr>
          </a:p>
          <a:p>
            <a:pPr lvl="2"/>
            <a:r>
              <a:rPr lang="en-US" sz="6800" dirty="0"/>
              <a:t>Mainly multicore</a:t>
            </a:r>
            <a:endParaRPr lang="en-US" sz="6800" dirty="0"/>
          </a:p>
          <a:p>
            <a:pPr lvl="1"/>
            <a:r>
              <a:rPr lang="en-US" sz="6800" dirty="0">
                <a:solidFill>
                  <a:srgbClr val="7030A0"/>
                </a:solidFill>
              </a:rPr>
              <a:t>What great ideas of computer architecture lay the foundation of modern computing </a:t>
            </a:r>
            <a:endParaRPr lang="en-US" sz="6800" dirty="0">
              <a:solidFill>
                <a:srgbClr val="7030A0"/>
              </a:solidFill>
            </a:endParaRPr>
          </a:p>
        </p:txBody>
      </p:sp>
      <p:sp>
        <p:nvSpPr>
          <p:cNvPr id="3" name="Date Placeholder 2"/>
          <p:cNvSpPr>
            <a:spLocks noGrp="1"/>
          </p:cNvSpPr>
          <p:nvPr>
            <p:ph type="dt" sz="half" idx="10"/>
          </p:nvPr>
        </p:nvSpPr>
        <p:spPr/>
        <p:txBody>
          <a:bodyPr/>
          <a:lstStyle/>
          <a:p>
            <a:r>
              <a:rPr lang="en-US" altLang="zh-CN" dirty="0" err="1"/>
              <a:t>COaA</a:t>
            </a:r>
            <a:r>
              <a:rPr lang="en-US" altLang="zh-CN" dirty="0"/>
              <a:t>,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Course </a:t>
            </a:r>
            <a:r>
              <a:rPr lang="en-US" dirty="0"/>
              <a:t>Goal</a:t>
            </a:r>
            <a:endParaRPr lang="en-US" dirty="0"/>
          </a:p>
        </p:txBody>
      </p:sp>
      <p:sp>
        <p:nvSpPr>
          <p:cNvPr id="7" name="Content Placeholder 6"/>
          <p:cNvSpPr>
            <a:spLocks noGrp="1"/>
          </p:cNvSpPr>
          <p:nvPr>
            <p:ph sz="quarter" idx="13"/>
          </p:nvPr>
        </p:nvSpPr>
        <p:spPr/>
        <p:txBody>
          <a:bodyPr/>
          <a:lstStyle/>
          <a:p>
            <a:endParaRPr lang="en-US"/>
          </a:p>
        </p:txBody>
      </p:sp>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solidFill>
                  <a:srgbClr val="FF0000"/>
                </a:solidFill>
              </a:rPr>
              <a:t>Understanding</a:t>
            </a:r>
            <a:r>
              <a:rPr lang="en-US" dirty="0"/>
              <a:t>: Internal mechanism, developing features, and  the trade-off,  between Software and Hardware, of modern computer</a:t>
            </a:r>
            <a:endParaRPr lang="en-US" dirty="0"/>
          </a:p>
          <a:p>
            <a:pPr lvl="1"/>
            <a:r>
              <a:rPr lang="en-US" dirty="0"/>
              <a:t>Can observe which operation fast/slow, can also understand which implementation hard/easy in hardware</a:t>
            </a:r>
            <a:endParaRPr lang="en-US" dirty="0"/>
          </a:p>
          <a:p>
            <a:pPr lvl="1"/>
            <a:r>
              <a:rPr lang="en-US" dirty="0"/>
              <a:t>“Taste” the design flow via large, complicate (hardware) system</a:t>
            </a:r>
            <a:endParaRPr lang="en-US" dirty="0"/>
          </a:p>
          <a:p>
            <a:pPr lvl="1"/>
            <a:r>
              <a:rPr lang="en-US" dirty="0"/>
              <a:t>Know the flow</a:t>
            </a:r>
            <a:endParaRPr lang="en-US" dirty="0"/>
          </a:p>
          <a:p>
            <a:pPr lvl="2"/>
            <a:r>
              <a:rPr lang="en-US" dirty="0"/>
              <a:t>Function description =&gt; Control &amp; Data Path =&gt; Transistor (</a:t>
            </a:r>
            <a:r>
              <a:rPr lang="en-US" dirty="0" err="1"/>
              <a:t>Phisics</a:t>
            </a:r>
            <a:r>
              <a:rPr lang="en-US" dirty="0"/>
              <a:t>)</a:t>
            </a:r>
            <a:endParaRPr lang="en-US" dirty="0"/>
          </a:p>
          <a:p>
            <a:pPr lvl="1"/>
            <a:r>
              <a:rPr lang="en-US" dirty="0"/>
              <a:t>Understand the concept of IC Design and CAD (Computer-aided Design)</a:t>
            </a:r>
            <a:endParaRPr lang="en-US" dirty="0"/>
          </a:p>
          <a:p>
            <a:endParaRPr lang="en-US" dirty="0"/>
          </a:p>
          <a:p>
            <a:r>
              <a:rPr lang="en-US" dirty="0">
                <a:solidFill>
                  <a:srgbClr val="FF0000"/>
                </a:solidFill>
              </a:rPr>
              <a:t>Skill Tree of IT Designer</a:t>
            </a:r>
            <a:endParaRPr lang="en-US" dirty="0">
              <a:solidFill>
                <a:srgbClr val="FF0000"/>
              </a:solidFill>
            </a:endParaRPr>
          </a:p>
          <a:p>
            <a:pPr lvl="1"/>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Course </a:t>
            </a:r>
            <a:r>
              <a:rPr lang="en-US" dirty="0"/>
              <a:t>Goal</a:t>
            </a:r>
            <a:endParaRPr lang="en-US" dirty="0"/>
          </a:p>
        </p:txBody>
      </p:sp>
      <p:sp>
        <p:nvSpPr>
          <p:cNvPr id="7" name="Content Placeholder 6"/>
          <p:cNvSpPr>
            <a:spLocks noGrp="1"/>
          </p:cNvSpPr>
          <p:nvPr>
            <p:ph sz="quarter" idx="13"/>
          </p:nvPr>
        </p:nvSpPr>
        <p:spPr/>
        <p:txBody>
          <a:bodyPr/>
          <a:lstStyle/>
          <a:p>
            <a:endParaRPr lang="en-US"/>
          </a:p>
        </p:txBody>
      </p:sp>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a:t>Evaluation Techniques</a:t>
            </a:r>
            <a:endParaRPr lang="en-US" dirty="0"/>
          </a:p>
          <a:p>
            <a:r>
              <a:rPr lang="en-US" dirty="0"/>
              <a:t>Levels of Translation (e.g. compilation)</a:t>
            </a:r>
            <a:endParaRPr lang="en-US" dirty="0"/>
          </a:p>
          <a:p>
            <a:r>
              <a:rPr lang="en-US" dirty="0"/>
              <a:t>Levels of Interpretation (e.g. Microprogramming)</a:t>
            </a:r>
            <a:endParaRPr lang="en-US" dirty="0"/>
          </a:p>
          <a:p>
            <a:r>
              <a:rPr lang="en-US" dirty="0"/>
              <a:t>Hierarchy (e.g. registers, cache, mem, disk, tape)</a:t>
            </a:r>
            <a:endParaRPr lang="en-US" dirty="0"/>
          </a:p>
          <a:p>
            <a:r>
              <a:rPr lang="en-US" dirty="0"/>
              <a:t>Pipelining and Parallelism</a:t>
            </a:r>
            <a:endParaRPr lang="en-US" dirty="0"/>
          </a:p>
          <a:p>
            <a:r>
              <a:rPr lang="en-US" dirty="0"/>
              <a:t>Static/Dynamic Scheduling</a:t>
            </a:r>
            <a:endParaRPr lang="en-US" dirty="0"/>
          </a:p>
          <a:p>
            <a:r>
              <a:rPr lang="en-US" dirty="0"/>
              <a:t>Indirection and Address Translation</a:t>
            </a:r>
            <a:endParaRPr lang="en-US" dirty="0"/>
          </a:p>
          <a:p>
            <a:r>
              <a:rPr lang="en-US" dirty="0"/>
              <a:t>Synchronous and Asynchronous Control Transfer</a:t>
            </a:r>
            <a:endParaRPr lang="en-US" dirty="0"/>
          </a:p>
          <a:p>
            <a:r>
              <a:rPr lang="en-US" dirty="0"/>
              <a:t>Timing, Clocking, and Latching</a:t>
            </a:r>
            <a:endParaRPr lang="en-US" dirty="0"/>
          </a:p>
          <a:p>
            <a:r>
              <a:rPr lang="en-US" dirty="0"/>
              <a:t>Physical Design of Cells (e.g. CLA)</a:t>
            </a:r>
            <a:endParaRPr lang="en-US" dirty="0"/>
          </a:p>
          <a:p>
            <a:r>
              <a:rPr lang="en-US" dirty="0"/>
              <a:t>Understanding Technology and </a:t>
            </a:r>
            <a:r>
              <a:rPr lang="en-US" dirty="0" err="1"/>
              <a:t>Foundary</a:t>
            </a:r>
            <a:r>
              <a:rPr lang="en-US" dirty="0"/>
              <a:t> Developing</a:t>
            </a:r>
            <a:endParaRPr lang="en-US" dirty="0"/>
          </a:p>
          <a:p>
            <a:r>
              <a:rPr lang="en-US" dirty="0"/>
              <a:t>……</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Skill Tree</a:t>
            </a:r>
            <a:endParaRPr lang="en-US" dirty="0"/>
          </a:p>
        </p:txBody>
      </p:sp>
      <p:sp>
        <p:nvSpPr>
          <p:cNvPr id="7" name="Content Placeholder 6"/>
          <p:cNvSpPr>
            <a:spLocks noGrp="1"/>
          </p:cNvSpPr>
          <p:nvPr>
            <p:ph sz="quarter" idx="13"/>
          </p:nvPr>
        </p:nvSpPr>
        <p:spPr/>
        <p:txBody>
          <a:bodyPr/>
          <a:lstStyle/>
          <a:p>
            <a:endParaRPr lang="en-US"/>
          </a:p>
        </p:txBody>
      </p:sp>
      <p:sp>
        <p:nvSpPr>
          <p:cNvPr id="8" name="Footer Placeholder 7"/>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Three general classes of “Computer”</a:t>
            </a:r>
            <a:endParaRPr lang="en-US" altLang="zh-CN" dirty="0"/>
          </a:p>
          <a:p>
            <a:r>
              <a:rPr lang="en-US" altLang="zh-CN" dirty="0"/>
              <a:t>Computer systems: Commonality</a:t>
            </a:r>
            <a:endParaRPr lang="en-US" altLang="zh-CN" dirty="0"/>
          </a:p>
          <a:p>
            <a:r>
              <a:rPr lang="en-US" altLang="zh-CN" dirty="0"/>
              <a:t>Computer Architecture: Abstraction</a:t>
            </a:r>
            <a:endParaRPr lang="en-US" altLang="zh-CN" dirty="0"/>
          </a:p>
          <a:p>
            <a:r>
              <a:rPr lang="en-US" altLang="zh-CN" dirty="0"/>
              <a:t>ISA</a:t>
            </a:r>
            <a:endParaRPr lang="en-US" altLang="zh-CN" dirty="0"/>
          </a:p>
          <a:p>
            <a:r>
              <a:rPr lang="en-US" altLang="zh-CN" dirty="0"/>
              <a:t>Computer Organization</a:t>
            </a:r>
            <a:endParaRPr lang="en-US" altLang="zh-CN" dirty="0"/>
          </a:p>
          <a:p>
            <a:endParaRPr lang="en-US" altLang="zh-CN" dirty="0"/>
          </a:p>
          <a:p>
            <a:endParaRPr lang="en-US" altLang="zh-CN" dirty="0"/>
          </a:p>
          <a:p>
            <a:endParaRPr lang="zh-CN" altLang="en-US" dirty="0"/>
          </a:p>
        </p:txBody>
      </p:sp>
      <p:sp>
        <p:nvSpPr>
          <p:cNvPr id="2" name="标题 1"/>
          <p:cNvSpPr>
            <a:spLocks noGrp="1"/>
          </p:cNvSpPr>
          <p:nvPr>
            <p:ph type="title"/>
          </p:nvPr>
        </p:nvSpPr>
        <p:spPr/>
        <p:txBody>
          <a:bodyPr>
            <a:normAutofit fontScale="90000"/>
          </a:bodyPr>
          <a:lstStyle/>
          <a:p>
            <a:r>
              <a:rPr lang="en-US" altLang="zh-CN" dirty="0"/>
              <a:t>Summary Although Different with Textbook</a:t>
            </a:r>
            <a:endParaRPr lang="zh-CN" altLang="en-US" dirty="0"/>
          </a:p>
        </p:txBody>
      </p:sp>
      <p:sp>
        <p:nvSpPr>
          <p:cNvPr id="4" name="Content Placeholder 3"/>
          <p:cNvSpPr>
            <a:spLocks noGrp="1"/>
          </p:cNvSpPr>
          <p:nvPr>
            <p:ph sz="quarter" idx="13"/>
          </p:nvPr>
        </p:nvSpPr>
        <p:spPr/>
        <p:txBody>
          <a:bodyPr/>
          <a:lstStyle/>
          <a:p>
            <a:r>
              <a:rPr lang="en-US" dirty="0"/>
              <a:t>6</a:t>
            </a:r>
            <a:endParaRPr lang="en-US" dirty="0"/>
          </a:p>
        </p:txBody>
      </p:sp>
      <p:sp>
        <p:nvSpPr>
          <p:cNvPr id="5" name="Date Placeholder 4"/>
          <p:cNvSpPr>
            <a:spLocks noGrp="1"/>
          </p:cNvSpPr>
          <p:nvPr>
            <p:ph type="dt" sz="half" idx="10"/>
          </p:nvPr>
        </p:nvSpPr>
        <p:spPr/>
        <p:txBody>
          <a:bodyPr/>
          <a:lstStyle/>
          <a:p>
            <a:r>
              <a:rPr lang="en-US" altLang="zh-CN"/>
              <a:t>COaA, LEC01 Intro1</a:t>
            </a:r>
            <a:endParaRPr lang="en-US" altLang="zh-CN"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7" name="Footer Placeholder 6"/>
          <p:cNvSpPr>
            <a:spLocks noGrp="1"/>
          </p:cNvSpPr>
          <p:nvPr>
            <p:ph type="ftr" sz="quarter" idx="11"/>
          </p:nvPr>
        </p:nvSpPr>
        <p:spPr/>
        <p:txBody>
          <a:bodyPr/>
          <a:lstStyle/>
          <a:p>
            <a:pPr algn="ctr"/>
            <a:r>
              <a:rPr lang="en-US" altLang="zh-CN"/>
              <a:t>Northwestern Polytechnical University</a:t>
            </a:r>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Basic Idea and Definitions</a:t>
            </a:r>
            <a:endParaRPr lang="en-US" dirty="0"/>
          </a:p>
          <a:p>
            <a:pPr lvl="1"/>
            <a:r>
              <a:rPr lang="en-US" dirty="0"/>
              <a:t>1.1 ~ 1.2</a:t>
            </a:r>
            <a:endParaRPr lang="en-US" dirty="0"/>
          </a:p>
          <a:p>
            <a:r>
              <a:rPr lang="en-US" dirty="0"/>
              <a:t>Major components of software and hardware in perspective</a:t>
            </a:r>
            <a:endParaRPr lang="en-US" dirty="0"/>
          </a:p>
          <a:p>
            <a:pPr lvl="1"/>
            <a:r>
              <a:rPr lang="en-US" dirty="0"/>
              <a:t>1.3 ~ 1.4</a:t>
            </a:r>
            <a:endParaRPr lang="en-US" dirty="0"/>
          </a:p>
          <a:p>
            <a:r>
              <a:rPr lang="en-US" dirty="0"/>
              <a:t>How to evaluate performance and energy (</a:t>
            </a:r>
            <a:r>
              <a:rPr lang="en-US" dirty="0">
                <a:solidFill>
                  <a:srgbClr val="FF0000"/>
                </a:solidFill>
              </a:rPr>
              <a:t>next slides</a:t>
            </a:r>
            <a:r>
              <a:rPr lang="en-US" dirty="0"/>
              <a:t>)</a:t>
            </a:r>
            <a:endParaRPr lang="en-US" dirty="0"/>
          </a:p>
          <a:p>
            <a:pPr lvl="1"/>
            <a:r>
              <a:rPr lang="en-US" dirty="0"/>
              <a:t>1.6 ~ 1.7, 1.9</a:t>
            </a:r>
            <a:endParaRPr lang="en-US" dirty="0"/>
          </a:p>
          <a:p>
            <a:r>
              <a:rPr lang="en-US" dirty="0"/>
              <a:t>IC Introduction (that fuels the computer revolutions, </a:t>
            </a:r>
            <a:r>
              <a:rPr lang="en-US" dirty="0">
                <a:solidFill>
                  <a:srgbClr val="FF0000"/>
                </a:solidFill>
              </a:rPr>
              <a:t>next slides, partially</a:t>
            </a:r>
            <a:r>
              <a:rPr lang="en-US" dirty="0"/>
              <a:t>)</a:t>
            </a:r>
            <a:endParaRPr lang="en-US" dirty="0"/>
          </a:p>
          <a:p>
            <a:pPr lvl="1"/>
            <a:r>
              <a:rPr lang="en-US" dirty="0"/>
              <a:t>1.5</a:t>
            </a:r>
            <a:endParaRPr lang="en-US" dirty="0"/>
          </a:p>
          <a:p>
            <a:r>
              <a:rPr lang="en-US" dirty="0"/>
              <a:t>The shift to multicores</a:t>
            </a:r>
            <a:endParaRPr lang="en-US" dirty="0"/>
          </a:p>
          <a:p>
            <a:pPr lvl="1"/>
            <a:r>
              <a:rPr lang="en-US" dirty="0"/>
              <a:t>1.8</a:t>
            </a:r>
            <a:endParaRPr lang="en-US" dirty="0"/>
          </a:p>
        </p:txBody>
      </p:sp>
      <p:sp>
        <p:nvSpPr>
          <p:cNvPr id="3" name="Date Placeholder 2"/>
          <p:cNvSpPr>
            <a:spLocks noGrp="1"/>
          </p:cNvSpPr>
          <p:nvPr>
            <p:ph type="dt" sz="half" idx="10"/>
          </p:nvPr>
        </p:nvSpPr>
        <p:spPr/>
        <p:txBody>
          <a:bodyPr/>
          <a:lstStyle/>
          <a:p>
            <a:r>
              <a:rPr lang="en-US" altLang="zh-CN"/>
              <a:t>COaA, LEC01 Intro1</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Goal of CH. 1</a:t>
            </a:r>
            <a:endParaRPr lang="en-US" dirty="0"/>
          </a:p>
        </p:txBody>
      </p:sp>
      <p:sp>
        <p:nvSpPr>
          <p:cNvPr id="7" name="Content Placeholder 6"/>
          <p:cNvSpPr>
            <a:spLocks noGrp="1"/>
          </p:cNvSpPr>
          <p:nvPr>
            <p:ph sz="quarter" idx="13"/>
          </p:nvPr>
        </p:nvSpPr>
        <p:spPr/>
        <p:txBody>
          <a:bodyPr/>
          <a:lstStyle/>
          <a:p>
            <a:endParaRPr lang="en-US"/>
          </a:p>
        </p:txBody>
      </p:sp>
    </p:spTree>
  </p:cSld>
  <p:clrMapOvr>
    <a:masterClrMapping/>
  </p:clrMapOvr>
</p:sld>
</file>

<file path=ppt/tags/tag1.xml><?xml version="1.0" encoding="utf-8"?>
<p:tagLst xmlns:p="http://schemas.openxmlformats.org/presentationml/2006/main">
  <p:tag name="_INSTRUCTOR VIEW19C14C36-AC8E-43BC-9DB6-C2AAF774C7DC|PANE__TAG" val="_"/>
</p:tagLst>
</file>

<file path=ppt/tags/tag10.xml><?xml version="1.0" encoding="utf-8"?>
<p:tagLst xmlns:p="http://schemas.openxmlformats.org/presentationml/2006/main">
  <p:tag name="_INSTRUCTOR VIEW19C14C36-AC8E-43BC-9DB6-C2AAF774C7DC|PANE__TAG" val="_"/>
</p:tagLst>
</file>

<file path=ppt/tags/tag11.xml><?xml version="1.0" encoding="utf-8"?>
<p:tagLst xmlns:p="http://schemas.openxmlformats.org/presentationml/2006/main">
  <p:tag name="_INSTRUCTOR VIEW19C14C36-AC8E-43BC-9DB6-C2AAF774C7DC|PANE__TAG" val="_"/>
</p:tagLst>
</file>

<file path=ppt/tags/tag12.xml><?xml version="1.0" encoding="utf-8"?>
<p:tagLst xmlns:p="http://schemas.openxmlformats.org/presentationml/2006/main">
  <p:tag name="_INSTRUCTOR VIEW19C14C36-AC8E-43BC-9DB6-C2AAF774C7DC|PANE__TAG" val="_"/>
</p:tagLst>
</file>

<file path=ppt/tags/tag13.xml><?xml version="1.0" encoding="utf-8"?>
<p:tagLst xmlns:p="http://schemas.openxmlformats.org/presentationml/2006/main">
  <p:tag name="_INSTRUCTOR VIEW19C14C36-AC8E-43BC-9DB6-C2AAF774C7DC|PANE__TAG" val="_"/>
</p:tagLst>
</file>

<file path=ppt/tags/tag14.xml><?xml version="1.0" encoding="utf-8"?>
<p:tagLst xmlns:p="http://schemas.openxmlformats.org/presentationml/2006/main">
  <p:tag name="_INSTRUCTOR VIEW19C14C36-AC8E-43BC-9DB6-C2AAF774C7DC|PANE__TAG" val="_"/>
</p:tagLst>
</file>

<file path=ppt/tags/tag15.xml><?xml version="1.0" encoding="utf-8"?>
<p:tagLst xmlns:p="http://schemas.openxmlformats.org/presentationml/2006/main">
  <p:tag name="_INSTRUCTOR VIEW19C14C36-AC8E-43BC-9DB6-C2AAF774C7DC|PANE__TAG" val="_"/>
</p:tagLst>
</file>

<file path=ppt/tags/tag16.xml><?xml version="1.0" encoding="utf-8"?>
<p:tagLst xmlns:p="http://schemas.openxmlformats.org/presentationml/2006/main">
  <p:tag name="_INSTRUCTOR VIEW19C14C36-AC8E-43BC-9DB6-C2AAF774C7DC|PANE__TAG" val="_"/>
</p:tagLst>
</file>

<file path=ppt/tags/tag17.xml><?xml version="1.0" encoding="utf-8"?>
<p:tagLst xmlns:p="http://schemas.openxmlformats.org/presentationml/2006/main">
  <p:tag name="_INSTRUCTOR VIEW19C14C36-AC8E-43BC-9DB6-C2AAF774C7DC|PANE__TAG" val="_"/>
</p:tagLst>
</file>

<file path=ppt/tags/tag18.xml><?xml version="1.0" encoding="utf-8"?>
<p:tagLst xmlns:p="http://schemas.openxmlformats.org/presentationml/2006/main">
  <p:tag name="_INSTRUCTOR VIEW19C14C36-AC8E-43BC-9DB6-C2AAF774C7DC|PANE__TAG" val="_"/>
</p:tagLst>
</file>

<file path=ppt/tags/tag19.xml><?xml version="1.0" encoding="utf-8"?>
<p:tagLst xmlns:p="http://schemas.openxmlformats.org/presentationml/2006/main">
  <p:tag name="_INSTRUCTOR VIEW19C14C36-AC8E-43BC-9DB6-C2AAF774C7DC|PANE__TAG" val="_"/>
</p:tagLst>
</file>

<file path=ppt/tags/tag2.xml><?xml version="1.0" encoding="utf-8"?>
<p:tagLst xmlns:p="http://schemas.openxmlformats.org/presentationml/2006/main">
  <p:tag name="_INSTRUCTOR VIEW19C14C36-AC8E-43BC-9DB6-C2AAF774C7DC|PANE__TAG" val="_"/>
</p:tagLst>
</file>

<file path=ppt/tags/tag20.xml><?xml version="1.0" encoding="utf-8"?>
<p:tagLst xmlns:p="http://schemas.openxmlformats.org/presentationml/2006/main">
  <p:tag name="_INSTRUCTOR VIEW19C14C36-AC8E-43BC-9DB6-C2AAF774C7DC|PANE__TAG" val="_"/>
</p:tagLst>
</file>

<file path=ppt/tags/tag21.xml><?xml version="1.0" encoding="utf-8"?>
<p:tagLst xmlns:p="http://schemas.openxmlformats.org/presentationml/2006/main">
  <p:tag name="_INSTRUCTOR VIEW19C14C36-AC8E-43BC-9DB6-C2AAF774C7DC|PANE__TAG" val="_"/>
</p:tagLst>
</file>

<file path=ppt/tags/tag22.xml><?xml version="1.0" encoding="utf-8"?>
<p:tagLst xmlns:p="http://schemas.openxmlformats.org/presentationml/2006/main">
  <p:tag name="_INSTRUCTOR VIEW19C14C36-AC8E-43BC-9DB6-C2AAF774C7DC|PANE__TAG" val="_"/>
</p:tagLst>
</file>

<file path=ppt/tags/tag23.xml><?xml version="1.0" encoding="utf-8"?>
<p:tagLst xmlns:p="http://schemas.openxmlformats.org/presentationml/2006/main">
  <p:tag name="_INSTRUCTOR VIEW19C14C36-AC8E-43BC-9DB6-C2AAF774C7DC|PANE__TAG" val="_"/>
</p:tagLst>
</file>

<file path=ppt/tags/tag24.xml><?xml version="1.0" encoding="utf-8"?>
<p:tagLst xmlns:p="http://schemas.openxmlformats.org/presentationml/2006/main">
  <p:tag name="_INSTRUCTOR VIEW19C14C36-AC8E-43BC-9DB6-C2AAF774C7DC|PANE__TAG" val="_"/>
</p:tagLst>
</file>

<file path=ppt/tags/tag25.xml><?xml version="1.0" encoding="utf-8"?>
<p:tagLst xmlns:p="http://schemas.openxmlformats.org/presentationml/2006/main">
  <p:tag name="_INSTRUCTOR VIEW19C14C36-AC8E-43BC-9DB6-C2AAF774C7DC|PANE__TAG" val="_"/>
</p:tagLst>
</file>

<file path=ppt/tags/tag26.xml><?xml version="1.0" encoding="utf-8"?>
<p:tagLst xmlns:p="http://schemas.openxmlformats.org/presentationml/2006/main">
  <p:tag name="_INSTRUCTOR VIEW19C14C36-AC8E-43BC-9DB6-C2AAF774C7DC|PANE__TAG" val="_"/>
</p:tagLst>
</file>

<file path=ppt/tags/tag27.xml><?xml version="1.0" encoding="utf-8"?>
<p:tagLst xmlns:p="http://schemas.openxmlformats.org/presentationml/2006/main">
  <p:tag name="_INSTRUCTOR VIEW19C14C36-AC8E-43BC-9DB6-C2AAF774C7DC|PANE__TAG" val="_"/>
</p:tagLst>
</file>

<file path=ppt/tags/tag28.xml><?xml version="1.0" encoding="utf-8"?>
<p:tagLst xmlns:p="http://schemas.openxmlformats.org/presentationml/2006/main">
  <p:tag name="_INSTRUCTOR VIEW19C14C36-AC8E-43BC-9DB6-C2AAF774C7DC|PANE__TAG" val="_"/>
</p:tagLst>
</file>

<file path=ppt/tags/tag29.xml><?xml version="1.0" encoding="utf-8"?>
<p:tagLst xmlns:p="http://schemas.openxmlformats.org/presentationml/2006/main">
  <p:tag name="_INSTRUCTOR VIEW19C14C36-AC8E-43BC-9DB6-C2AAF774C7DC|PANE__TAG" val="_"/>
</p:tagLst>
</file>

<file path=ppt/tags/tag3.xml><?xml version="1.0" encoding="utf-8"?>
<p:tagLst xmlns:p="http://schemas.openxmlformats.org/presentationml/2006/main">
  <p:tag name="_INSTRUCTOR VIEW19C14C36-AC8E-43BC-9DB6-C2AAF774C7DC|PANE__TAG" val="_"/>
</p:tagLst>
</file>

<file path=ppt/tags/tag30.xml><?xml version="1.0" encoding="utf-8"?>
<p:tagLst xmlns:p="http://schemas.openxmlformats.org/presentationml/2006/main">
  <p:tag name="_INSTRUCTOR VIEW19C14C36-AC8E-43BC-9DB6-C2AAF774C7DC|PANE__TAG" val="_"/>
</p:tagLst>
</file>

<file path=ppt/tags/tag31.xml><?xml version="1.0" encoding="utf-8"?>
<p:tagLst xmlns:p="http://schemas.openxmlformats.org/presentationml/2006/main">
  <p:tag name="_INSTRUCTOR VIEW19C14C36-AC8E-43BC-9DB6-C2AAF774C7DC|PANE__TAG" val="_"/>
</p:tagLst>
</file>

<file path=ppt/tags/tag32.xml><?xml version="1.0" encoding="utf-8"?>
<p:tagLst xmlns:p="http://schemas.openxmlformats.org/presentationml/2006/main">
  <p:tag name="_INSTRUCTOR VIEW19C14C36-AC8E-43BC-9DB6-C2AAF774C7DC|PANE__TAG" val="_"/>
</p:tagLst>
</file>

<file path=ppt/tags/tag33.xml><?xml version="1.0" encoding="utf-8"?>
<p:tagLst xmlns:p="http://schemas.openxmlformats.org/presentationml/2006/main">
  <p:tag name="KSO_WPP_MARK_KEY" val="6e099f19-295c-4fea-a2dd-565ddd7584f8"/>
  <p:tag name="COMMONDATA" val="eyJoZGlkIjoiNzU5YjVjNmQ4NzQ2MjhkMzkyNDFhZjA3ODQ3YTRkMGQifQ=="/>
</p:tagLst>
</file>

<file path=ppt/tags/tag4.xml><?xml version="1.0" encoding="utf-8"?>
<p:tagLst xmlns:p="http://schemas.openxmlformats.org/presentationml/2006/main">
  <p:tag name="_INSTRUCTOR VIEW19C14C36-AC8E-43BC-9DB6-C2AAF774C7DC|PANE__TAG" val="_"/>
</p:tagLst>
</file>

<file path=ppt/tags/tag5.xml><?xml version="1.0" encoding="utf-8"?>
<p:tagLst xmlns:p="http://schemas.openxmlformats.org/presentationml/2006/main">
  <p:tag name="_INSTRUCTOR VIEW19C14C36-AC8E-43BC-9DB6-C2AAF774C7DC|PANE__TAG" val="_"/>
</p:tagLst>
</file>

<file path=ppt/tags/tag6.xml><?xml version="1.0" encoding="utf-8"?>
<p:tagLst xmlns:p="http://schemas.openxmlformats.org/presentationml/2006/main">
  <p:tag name="_INSTRUCTOR VIEW19C14C36-AC8E-43BC-9DB6-C2AAF774C7DC|PANE__TAG" val="_"/>
</p:tagLst>
</file>

<file path=ppt/tags/tag7.xml><?xml version="1.0" encoding="utf-8"?>
<p:tagLst xmlns:p="http://schemas.openxmlformats.org/presentationml/2006/main">
  <p:tag name="_INSTRUCTOR VIEW19C14C36-AC8E-43BC-9DB6-C2AAF774C7DC|PANE__TAG" val="_"/>
</p:tagLst>
</file>

<file path=ppt/tags/tag8.xml><?xml version="1.0" encoding="utf-8"?>
<p:tagLst xmlns:p="http://schemas.openxmlformats.org/presentationml/2006/main">
  <p:tag name="_INSTRUCTOR VIEW19C14C36-AC8E-43BC-9DB6-C2AAF774C7DC|PANE__TAG" val="_"/>
</p:tagLst>
</file>

<file path=ppt/tags/tag9.xml><?xml version="1.0" encoding="utf-8"?>
<p:tagLst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33601</Words>
  <Application>WPS 演示</Application>
  <PresentationFormat>全屏显示(4:3)</PresentationFormat>
  <Paragraphs>2173</Paragraphs>
  <Slides>100</Slides>
  <Notes>23</Notes>
  <HiddenSlides>2</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26" baseType="lpstr">
      <vt:lpstr>Arial</vt:lpstr>
      <vt:lpstr>宋体</vt:lpstr>
      <vt:lpstr>Wingdings</vt:lpstr>
      <vt:lpstr>Calibri</vt:lpstr>
      <vt:lpstr>Times New Roman</vt:lpstr>
      <vt:lpstr>微软雅黑</vt:lpstr>
      <vt:lpstr>华文中宋</vt:lpstr>
      <vt:lpstr>楷体</vt:lpstr>
      <vt:lpstr>Wingdings</vt:lpstr>
      <vt:lpstr>黑体</vt:lpstr>
      <vt:lpstr>Arial Unicode MS</vt:lpstr>
      <vt:lpstr>方正兰亭黑简体</vt:lpstr>
      <vt:lpstr>Huawei Sans</vt:lpstr>
      <vt:lpstr>Huawei Sans</vt:lpstr>
      <vt:lpstr>DejaVu Math TeX Gyre</vt:lpstr>
      <vt:lpstr>Helvetica</vt:lpstr>
      <vt:lpstr>Calibri</vt:lpstr>
      <vt:lpstr>MS PGothic</vt:lpstr>
      <vt:lpstr>Garamond</vt:lpstr>
      <vt:lpstr>Tahoma</vt:lpstr>
      <vt:lpstr>Courier New</vt:lpstr>
      <vt:lpstr>opensans</vt:lpstr>
      <vt:lpstr>Segoe Print</vt:lpstr>
      <vt:lpstr>Wingdings</vt:lpstr>
      <vt:lpstr>Office Theme</vt:lpstr>
      <vt:lpstr>Paint.Picture</vt:lpstr>
      <vt:lpstr>Lecture1-2 Introduction (I)</vt:lpstr>
      <vt:lpstr>Today’s Topic</vt:lpstr>
      <vt:lpstr>NSCSCC 2017</vt:lpstr>
      <vt:lpstr>NSCSCC 2018</vt:lpstr>
      <vt:lpstr>NSCSCC 2019</vt:lpstr>
      <vt:lpstr>NSCSCC 2021</vt:lpstr>
      <vt:lpstr>NSCSCC 2022</vt:lpstr>
      <vt:lpstr>Why Computer Organization &amp; Arch</vt:lpstr>
      <vt:lpstr>Why Computer Organization &amp; Arch</vt:lpstr>
      <vt:lpstr>PowerPoint 演示文稿</vt:lpstr>
      <vt:lpstr>Example</vt:lpstr>
      <vt:lpstr>Logistics &amp; Disciplines</vt:lpstr>
      <vt:lpstr>Brief History of IT (Information Tech)</vt:lpstr>
      <vt:lpstr>Brief History of IT (Information Tech)</vt:lpstr>
      <vt:lpstr>Brief History of IT (Information Tech)</vt:lpstr>
      <vt:lpstr>Brief History of IT –Difference Engine</vt:lpstr>
      <vt:lpstr>Brief History of IT – Analytical Engine</vt:lpstr>
      <vt:lpstr>Brief History of IT-The first programmer</vt:lpstr>
      <vt:lpstr>Brief History of IT (Information Tech)</vt:lpstr>
      <vt:lpstr>Brief History of Chinese Compt. Tech.</vt:lpstr>
      <vt:lpstr>Brief History of Chinese Compt. Tech.</vt:lpstr>
      <vt:lpstr>Brief History of Chinese Compt. Tech.</vt:lpstr>
      <vt:lpstr>Brief History of Chinese Compt. Tech.</vt:lpstr>
      <vt:lpstr>Brief History of Chinese Compt. Tech.</vt:lpstr>
      <vt:lpstr>Brief History of Chinese Compt. Tech.</vt:lpstr>
      <vt:lpstr>Brief History of Chinese Compt. Tech</vt:lpstr>
      <vt:lpstr>Brief History of Chinese Compt. Tech</vt:lpstr>
      <vt:lpstr>Brief History of Chinese Compt. Tech</vt:lpstr>
      <vt:lpstr>Brief History of Chinese Compt. Tech</vt:lpstr>
      <vt:lpstr>Brief History of Chinese Compt. Tech.</vt:lpstr>
      <vt:lpstr>2 Great Inventions of IT</vt:lpstr>
      <vt:lpstr>Information Tech</vt:lpstr>
      <vt:lpstr>Dematerialization of Human Society</vt:lpstr>
      <vt:lpstr>The Computer Revolution</vt:lpstr>
      <vt:lpstr>Information Data Storage</vt:lpstr>
      <vt:lpstr>Computer Systems Classification</vt:lpstr>
      <vt:lpstr>Computer Systems-Desktop Computers</vt:lpstr>
      <vt:lpstr>Computer Systems-Servers</vt:lpstr>
      <vt:lpstr>Computer Systems-Embedded Computers</vt:lpstr>
      <vt:lpstr>The PostPC Era</vt:lpstr>
      <vt:lpstr>The PostPC Era</vt:lpstr>
      <vt:lpstr>Computer systems: Commonality</vt:lpstr>
      <vt:lpstr>Computer systems: Commonality</vt:lpstr>
      <vt:lpstr>Computer systems: Commonality(Con.)</vt:lpstr>
      <vt:lpstr>Why Computer Organization and Arch?</vt:lpstr>
      <vt:lpstr>Example-1</vt:lpstr>
      <vt:lpstr>Example-2</vt:lpstr>
      <vt:lpstr>What is Computer Arch</vt:lpstr>
      <vt:lpstr>Levels of Transformation</vt:lpstr>
      <vt:lpstr>Aside: Papers By Hamming</vt:lpstr>
      <vt:lpstr>The Power of Abstraction</vt:lpstr>
      <vt:lpstr>Crossing the Abstraction Layers</vt:lpstr>
      <vt:lpstr>How Do the Pieces Fit Together?</vt:lpstr>
      <vt:lpstr>What is ISA</vt:lpstr>
      <vt:lpstr>The Instruction Set: a Critical Interface</vt:lpstr>
      <vt:lpstr>ISA &amp; Computer Arch</vt:lpstr>
      <vt:lpstr>Levels of Representation</vt:lpstr>
      <vt:lpstr>Instruction Set Architecture</vt:lpstr>
      <vt:lpstr>Computer Arch Contents</vt:lpstr>
      <vt:lpstr>Computer Arch Continually Changing</vt:lpstr>
      <vt:lpstr>Definition of ISA</vt:lpstr>
      <vt:lpstr>Hardware/Software Interface: It Changes</vt:lpstr>
      <vt:lpstr>Computer Organization</vt:lpstr>
      <vt:lpstr>Computer Organization</vt:lpstr>
      <vt:lpstr>Computer Organization</vt:lpstr>
      <vt:lpstr>Organization of Pentium 4</vt:lpstr>
      <vt:lpstr>Microarchitecture of Pentium 4</vt:lpstr>
      <vt:lpstr>Curriculum Subject</vt:lpstr>
      <vt:lpstr>Curriculum Subject</vt:lpstr>
      <vt:lpstr>Overview of Physical Implementations</vt:lpstr>
      <vt:lpstr>Integrated Circuits</vt:lpstr>
      <vt:lpstr>Printed Circuit Boards</vt:lpstr>
      <vt:lpstr>Moore’s Law &amp; Others</vt:lpstr>
      <vt:lpstr>Moore’s Law &amp; Others</vt:lpstr>
      <vt:lpstr>Moore’s Law &amp; Others</vt:lpstr>
      <vt:lpstr>Moore’s Law &amp; Others</vt:lpstr>
      <vt:lpstr>Moore’s Law &amp; Others</vt:lpstr>
      <vt:lpstr>Moore’s Law &amp; Others</vt:lpstr>
      <vt:lpstr>Moore’s Law &amp; Others</vt:lpstr>
      <vt:lpstr>Moore’s Law &amp; Others</vt:lpstr>
      <vt:lpstr>Moore’s Law &amp; Others</vt:lpstr>
      <vt:lpstr>Moore’s Law &amp; Others</vt:lpstr>
      <vt:lpstr>Moore’s Law &amp; Others</vt:lpstr>
      <vt:lpstr>Moore’s Law &amp; Others</vt:lpstr>
      <vt:lpstr>Moore’s Law &amp; Others</vt:lpstr>
      <vt:lpstr>Moore’s Law Goes with Software</vt:lpstr>
      <vt:lpstr>Moore’s Law &amp; Others</vt:lpstr>
      <vt:lpstr>What happened in last 3-decade</vt:lpstr>
      <vt:lpstr>Measurement &amp; Evaluation</vt:lpstr>
      <vt:lpstr>Content Structure</vt:lpstr>
      <vt:lpstr>Content Structure – more Secular  &amp; Utility</vt:lpstr>
      <vt:lpstr>Content levels</vt:lpstr>
      <vt:lpstr>Content levels</vt:lpstr>
      <vt:lpstr>Recall the First Example</vt:lpstr>
      <vt:lpstr>Course Goal</vt:lpstr>
      <vt:lpstr>Course Goal</vt:lpstr>
      <vt:lpstr>Skill Tree</vt:lpstr>
      <vt:lpstr>Summary Although Different with Textbook</vt:lpstr>
      <vt:lpstr>Goal of CH. 1</vt:lpstr>
      <vt:lpstr>Reading Assignment</vt:lpstr>
    </vt:vector>
  </TitlesOfParts>
  <Company>Northwestern Polytechnical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超大规模集成电路</dc:title>
  <dc:creator>Meng Zhang</dc:creator>
  <cp:keywords>SP_NWPU</cp:keywords>
  <cp:lastModifiedBy>安建峰</cp:lastModifiedBy>
  <cp:revision>667</cp:revision>
  <cp:lastPrinted>2022-01-10T03:37:00Z</cp:lastPrinted>
  <dcterms:created xsi:type="dcterms:W3CDTF">2010-09-19T10:45:00Z</dcterms:created>
  <dcterms:modified xsi:type="dcterms:W3CDTF">2025-06-12T05:09:35Z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17ED9856B12F43E88DD33789C572D2AA</vt:lpwstr>
  </property>
</Properties>
</file>